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rawings/drawing2.xml" ContentType="application/vnd.openxmlformats-officedocument.drawingml.chartshape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charts/chart13.xml" ContentType="application/vnd.openxmlformats-officedocument.drawingml.chart+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charts/colors12.xml" ContentType="application/vnd.ms-office.chartcolorstyle+xml"/>
  <Override PartName="/ppt/charts/chart7.xml" ContentType="application/vnd.openxmlformats-officedocument.drawingml.char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Default Extension="xlsx" ContentType="application/vnd.openxmlformats-officedocument.spreadsheetml.sheet"/>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drawings/drawing3.xml" ContentType="application/vnd.openxmlformats-officedocument.drawingml.chartshapes+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charts/style12.xml" ContentType="application/vnd.ms-office.chart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charts/chart14.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charts/chart8.xml" ContentType="application/vnd.openxmlformats-officedocument.drawingml.chart+xml"/>
  <Override PartName="/ppt/charts/chart12.xml" ContentType="application/vnd.openxmlformats-officedocument.drawingml.char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charts/chart6.xml" ContentType="application/vnd.openxmlformats-officedocument.drawingml.chart+xml"/>
  <Override PartName="/ppt/charts/chart10.xml" ContentType="application/vnd.openxmlformats-officedocument.drawingml.chart+xml"/>
  <Override PartName="/ppt/notesSlides/notesSlide1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rawings/drawing4.xml" ContentType="application/vnd.openxmlformats-officedocument.drawingml.chartshapes+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charts/chart15.xml" ContentType="application/vnd.openxmlformats-officedocument.drawingml.char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rawings/drawing1.xml" ContentType="application/vnd.openxmlformats-officedocument.drawingml.chartshap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710" r:id="rId4"/>
  </p:sldMasterIdLst>
  <p:notesMasterIdLst>
    <p:notesMasterId r:id="rId54"/>
  </p:notesMasterIdLst>
  <p:handoutMasterIdLst>
    <p:handoutMasterId r:id="rId55"/>
  </p:handoutMasterIdLst>
  <p:sldIdLst>
    <p:sldId id="412" r:id="rId5"/>
    <p:sldId id="420" r:id="rId6"/>
    <p:sldId id="421" r:id="rId7"/>
    <p:sldId id="372" r:id="rId8"/>
    <p:sldId id="399" r:id="rId9"/>
    <p:sldId id="400" r:id="rId10"/>
    <p:sldId id="401" r:id="rId11"/>
    <p:sldId id="419" r:id="rId12"/>
    <p:sldId id="414" r:id="rId13"/>
    <p:sldId id="398" r:id="rId14"/>
    <p:sldId id="379" r:id="rId15"/>
    <p:sldId id="381" r:id="rId16"/>
    <p:sldId id="396" r:id="rId17"/>
    <p:sldId id="397" r:id="rId18"/>
    <p:sldId id="389" r:id="rId19"/>
    <p:sldId id="353" r:id="rId20"/>
    <p:sldId id="413" r:id="rId21"/>
    <p:sldId id="402" r:id="rId22"/>
    <p:sldId id="403" r:id="rId23"/>
    <p:sldId id="404" r:id="rId24"/>
    <p:sldId id="405" r:id="rId25"/>
    <p:sldId id="406" r:id="rId26"/>
    <p:sldId id="407" r:id="rId27"/>
    <p:sldId id="408" r:id="rId28"/>
    <p:sldId id="409" r:id="rId29"/>
    <p:sldId id="410" r:id="rId30"/>
    <p:sldId id="418" r:id="rId31"/>
    <p:sldId id="416" r:id="rId32"/>
    <p:sldId id="376" r:id="rId33"/>
    <p:sldId id="364" r:id="rId34"/>
    <p:sldId id="411" r:id="rId35"/>
    <p:sldId id="363" r:id="rId36"/>
    <p:sldId id="417" r:id="rId37"/>
    <p:sldId id="369" r:id="rId38"/>
    <p:sldId id="318" r:id="rId39"/>
    <p:sldId id="433" r:id="rId40"/>
    <p:sldId id="429" r:id="rId41"/>
    <p:sldId id="431" r:id="rId42"/>
    <p:sldId id="422" r:id="rId43"/>
    <p:sldId id="427" r:id="rId44"/>
    <p:sldId id="426" r:id="rId45"/>
    <p:sldId id="428" r:id="rId46"/>
    <p:sldId id="423" r:id="rId47"/>
    <p:sldId id="424" r:id="rId48"/>
    <p:sldId id="430" r:id="rId49"/>
    <p:sldId id="432" r:id="rId50"/>
    <p:sldId id="425" r:id="rId51"/>
    <p:sldId id="394" r:id="rId52"/>
    <p:sldId id="315" r:id="rId53"/>
  </p:sldIdLst>
  <p:sldSz cx="10080625" cy="7559675"/>
  <p:notesSz cx="10058400" cy="7772400"/>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3300"/>
    <a:srgbClr val="3333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143" autoAdjust="0"/>
    <p:restoredTop sz="86804" autoAdjust="0"/>
  </p:normalViewPr>
  <p:slideViewPr>
    <p:cSldViewPr>
      <p:cViewPr>
        <p:scale>
          <a:sx n="75" d="100"/>
          <a:sy n="75" d="100"/>
        </p:scale>
        <p:origin x="-990" y="330"/>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225"/>
        <p:guide pos="2795"/>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Office_Excel_Worksheet7.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Office_Excel_Worksheet8.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Office_Excel_Worksheet9.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Office_Excel_Worksheet10.xlsx"/></Relationships>
</file>

<file path=ppt/charts/_rels/chart14.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oleObject" Target="Book1"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Office_Excel_Worksheet1.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Office_Excel_Worksheet5.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Office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view3D>
      <c:rotX val="75"/>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19988889227954978"/>
          <c:y val="3.7150448786494613E-4"/>
          <c:w val="0.59058357003695883"/>
          <c:h val="0.95357339046095058"/>
        </c:manualLayout>
      </c:layout>
      <c:pie3DChart>
        <c:varyColors val="1"/>
        <c:ser>
          <c:idx val="0"/>
          <c:order val="0"/>
          <c:tx>
            <c:strRef>
              <c:f>Sheet1!$C$3</c:f>
              <c:strCache>
                <c:ptCount val="1"/>
                <c:pt idx="0">
                  <c:v>Schools</c:v>
                </c:pt>
              </c:strCache>
            </c:strRef>
          </c:tx>
          <c:explosion val="5"/>
          <c:dPt>
            <c:idx val="0"/>
            <c:explosion val="4"/>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explosion val="7"/>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layout>
                <c:manualLayout>
                  <c:x val="2.4703459565298982E-2"/>
                  <c:y val="-2.25052336048722E-2"/>
                </c:manualLayout>
              </c:layout>
              <c:dLblPos val="bestFit"/>
              <c:showCatName val="1"/>
              <c:showPercent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tx1"/>
                    </a:solidFill>
                    <a:latin typeface="+mn-lt"/>
                    <a:ea typeface="+mn-ea"/>
                    <a:cs typeface="+mn-cs"/>
                  </a:defRPr>
                </a:pPr>
                <a:endParaRPr lang="en-US"/>
              </a:p>
            </c:txPr>
            <c:dLblPos val="outEnd"/>
            <c:showCatName val="1"/>
            <c:showPercent val="1"/>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Sheet1!$D$2:$F$2</c:f>
              <c:strCache>
                <c:ptCount val="3"/>
                <c:pt idx="0">
                  <c:v>Primary</c:v>
                </c:pt>
                <c:pt idx="1">
                  <c:v>Upper Primary</c:v>
                </c:pt>
                <c:pt idx="2">
                  <c:v>Primary With Upper Primary</c:v>
                </c:pt>
              </c:strCache>
            </c:strRef>
          </c:cat>
          <c:val>
            <c:numRef>
              <c:f>Sheet1!$D$3:$F$3</c:f>
              <c:numCache>
                <c:formatCode>General</c:formatCode>
                <c:ptCount val="3"/>
                <c:pt idx="0">
                  <c:v>6843</c:v>
                </c:pt>
                <c:pt idx="1">
                  <c:v>592</c:v>
                </c:pt>
                <c:pt idx="2">
                  <c:v>4923</c:v>
                </c:pt>
              </c:numCache>
            </c:numRef>
          </c:val>
        </c:ser>
        <c:dLbls>
          <c:showPercent val="1"/>
        </c:dLbls>
      </c:pie3DChart>
      <c:spPr>
        <a:noFill/>
        <a:ln>
          <a:noFill/>
        </a:ln>
        <a:effectLst/>
      </c:spPr>
    </c:plotArea>
    <c:plotVisOnly val="1"/>
    <c:dispBlanksAs val="zero"/>
  </c:chart>
  <c:spPr>
    <a:noFill/>
    <a:ln>
      <a:noFill/>
    </a:ln>
    <a:effectLst/>
  </c:spPr>
  <c:txPr>
    <a:bodyPr/>
    <a:lstStyle/>
    <a:p>
      <a:pPr>
        <a:defRPr/>
      </a:pPr>
      <a:endParaRPr lang="en-US"/>
    </a:p>
  </c:txPr>
  <c:externalData r:id="rId1"/>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8.985414611837024E-2"/>
          <c:y val="4.0693558808957669E-2"/>
          <c:w val="0.82156290120837749"/>
          <c:h val="0.84559131233676033"/>
        </c:manualLayout>
      </c:layout>
      <c:barChart>
        <c:barDir val="col"/>
        <c:grouping val="clustered"/>
        <c:ser>
          <c:idx val="0"/>
          <c:order val="0"/>
          <c:tx>
            <c:strRef>
              <c:f>Sheet1!$B$1</c:f>
              <c:strCache>
                <c:ptCount val="1"/>
                <c:pt idx="0">
                  <c:v>Allocation</c:v>
                </c:pt>
              </c:strCache>
            </c:strRef>
          </c:tx>
          <c:dLbls>
            <c:dLbl>
              <c:idx val="0"/>
              <c:layout>
                <c:manualLayout>
                  <c:x val="-5.5983205038488727E-3"/>
                  <c:y val="-5.0906782066061813E-3"/>
                </c:manualLayout>
              </c:layout>
              <c:dLblPos val="outEnd"/>
              <c:showVal val="1"/>
            </c:dLbl>
            <c:dLblPos val="outEnd"/>
            <c:showVal val="1"/>
          </c:dLbls>
          <c:cat>
            <c:strRef>
              <c:f>Sheet1!$A$2:$A$3</c:f>
              <c:strCache>
                <c:ptCount val="2"/>
                <c:pt idx="0">
                  <c:v>Centre share</c:v>
                </c:pt>
                <c:pt idx="1">
                  <c:v>State share</c:v>
                </c:pt>
              </c:strCache>
            </c:strRef>
          </c:cat>
          <c:val>
            <c:numRef>
              <c:f>Sheet1!$B$2:$B$3</c:f>
              <c:numCache>
                <c:formatCode>General</c:formatCode>
                <c:ptCount val="2"/>
                <c:pt idx="0">
                  <c:v>507.36</c:v>
                </c:pt>
                <c:pt idx="1">
                  <c:v>6922.51</c:v>
                </c:pt>
              </c:numCache>
            </c:numRef>
          </c:val>
        </c:ser>
        <c:ser>
          <c:idx val="1"/>
          <c:order val="1"/>
          <c:tx>
            <c:strRef>
              <c:f>Sheet1!$C$1</c:f>
              <c:strCache>
                <c:ptCount val="1"/>
                <c:pt idx="0">
                  <c:v>OB</c:v>
                </c:pt>
              </c:strCache>
            </c:strRef>
          </c:tx>
          <c:dLbls>
            <c:showVal val="1"/>
          </c:dLbls>
          <c:cat>
            <c:strRef>
              <c:f>Sheet1!$A$2:$A$3</c:f>
              <c:strCache>
                <c:ptCount val="2"/>
                <c:pt idx="0">
                  <c:v>Centre share</c:v>
                </c:pt>
                <c:pt idx="1">
                  <c:v>State share</c:v>
                </c:pt>
              </c:strCache>
            </c:strRef>
          </c:cat>
          <c:val>
            <c:numRef>
              <c:f>Sheet1!$C$2:$C$3</c:f>
              <c:numCache>
                <c:formatCode>General</c:formatCode>
                <c:ptCount val="2"/>
                <c:pt idx="0">
                  <c:v>5.26</c:v>
                </c:pt>
                <c:pt idx="1">
                  <c:v>0</c:v>
                </c:pt>
              </c:numCache>
            </c:numRef>
          </c:val>
        </c:ser>
        <c:ser>
          <c:idx val="2"/>
          <c:order val="2"/>
          <c:tx>
            <c:strRef>
              <c:f>Sheet1!$D$1</c:f>
              <c:strCache>
                <c:ptCount val="1"/>
                <c:pt idx="0">
                  <c:v>Release</c:v>
                </c:pt>
              </c:strCache>
            </c:strRef>
          </c:tx>
          <c:dLbls>
            <c:dLbl>
              <c:idx val="0"/>
              <c:layout>
                <c:manualLayout>
                  <c:x val="0"/>
                  <c:y val="-1.0181356413212422E-2"/>
                </c:manualLayout>
              </c:layout>
              <c:tx>
                <c:rich>
                  <a:bodyPr/>
                  <a:lstStyle/>
                  <a:p>
                    <a:r>
                      <a:rPr lang="en-US" dirty="0"/>
                      <a:t>42</a:t>
                    </a:r>
                    <a:r>
                      <a:rPr lang="en-US" b="1" dirty="0"/>
                      <a:t>0</a:t>
                    </a:r>
                    <a:r>
                      <a:rPr lang="en-US" dirty="0"/>
                      <a:t>.02</a:t>
                    </a:r>
                  </a:p>
                </c:rich>
              </c:tx>
              <c:dLblPos val="outEnd"/>
              <c:showVal val="1"/>
            </c:dLbl>
            <c:dLblPos val="outEnd"/>
            <c:showVal val="1"/>
          </c:dLbls>
          <c:cat>
            <c:strRef>
              <c:f>Sheet1!$A$2:$A$3</c:f>
              <c:strCache>
                <c:ptCount val="2"/>
                <c:pt idx="0">
                  <c:v>Centre share</c:v>
                </c:pt>
                <c:pt idx="1">
                  <c:v>State share</c:v>
                </c:pt>
              </c:strCache>
            </c:strRef>
          </c:cat>
          <c:val>
            <c:numRef>
              <c:f>Sheet1!$D$2:$D$3</c:f>
              <c:numCache>
                <c:formatCode>General</c:formatCode>
                <c:ptCount val="2"/>
                <c:pt idx="0">
                  <c:v>502.1</c:v>
                </c:pt>
                <c:pt idx="1">
                  <c:v>6922.51</c:v>
                </c:pt>
              </c:numCache>
            </c:numRef>
          </c:val>
        </c:ser>
        <c:ser>
          <c:idx val="3"/>
          <c:order val="3"/>
          <c:tx>
            <c:strRef>
              <c:f>Sheet1!$E$1</c:f>
              <c:strCache>
                <c:ptCount val="1"/>
                <c:pt idx="0">
                  <c:v>Expenditure</c:v>
                </c:pt>
              </c:strCache>
            </c:strRef>
          </c:tx>
          <c:dLbls>
            <c:dLbl>
              <c:idx val="0"/>
              <c:layout>
                <c:manualLayout>
                  <c:x val="2.6592022393281987E-2"/>
                  <c:y val="-1.0181556833614203E-2"/>
                </c:manualLayout>
              </c:layout>
              <c:dLblPos val="outEnd"/>
              <c:showVal val="1"/>
            </c:dLbl>
            <c:dLbl>
              <c:idx val="1"/>
              <c:layout>
                <c:manualLayout>
                  <c:x val="4.0587823652904115E-2"/>
                  <c:y val="-2.5453391033030885E-3"/>
                </c:manualLayout>
              </c:layout>
              <c:dLblPos val="outEnd"/>
              <c:showVal val="1"/>
            </c:dLbl>
            <c:dLblPos val="outEnd"/>
            <c:showVal val="1"/>
          </c:dLbls>
          <c:cat>
            <c:strRef>
              <c:f>Sheet1!$A$2:$A$3</c:f>
              <c:strCache>
                <c:ptCount val="2"/>
                <c:pt idx="0">
                  <c:v>Centre share</c:v>
                </c:pt>
                <c:pt idx="1">
                  <c:v>State share</c:v>
                </c:pt>
              </c:strCache>
            </c:strRef>
          </c:cat>
          <c:val>
            <c:numRef>
              <c:f>Sheet1!$E$2:$E$3</c:f>
              <c:numCache>
                <c:formatCode>General</c:formatCode>
                <c:ptCount val="2"/>
                <c:pt idx="0">
                  <c:v>424.27</c:v>
                </c:pt>
                <c:pt idx="1">
                  <c:v>5656.8</c:v>
                </c:pt>
              </c:numCache>
            </c:numRef>
          </c:val>
        </c:ser>
        <c:ser>
          <c:idx val="4"/>
          <c:order val="4"/>
          <c:tx>
            <c:strRef>
              <c:f>Sheet1!$F$1</c:f>
              <c:strCache>
                <c:ptCount val="1"/>
                <c:pt idx="0">
                  <c:v>Balance</c:v>
                </c:pt>
              </c:strCache>
            </c:strRef>
          </c:tx>
          <c:dLbls>
            <c:dLbl>
              <c:idx val="0"/>
              <c:layout>
                <c:manualLayout>
                  <c:x val="1.6794961511546587E-2"/>
                  <c:y val="9.3328022321171424E-17"/>
                </c:manualLayout>
              </c:layout>
              <c:dLblPos val="outEnd"/>
              <c:showVal val="1"/>
            </c:dLbl>
            <c:dLbl>
              <c:idx val="1"/>
              <c:layout>
                <c:manualLayout>
                  <c:x val="1.9594121763471164E-2"/>
                  <c:y val="-1.5272034619818631E-2"/>
                </c:manualLayout>
              </c:layout>
              <c:dLblPos val="outEnd"/>
              <c:showVal val="1"/>
            </c:dLbl>
            <c:dLblPos val="outEnd"/>
            <c:showVal val="1"/>
          </c:dLbls>
          <c:cat>
            <c:strRef>
              <c:f>Sheet1!$A$2:$A$3</c:f>
              <c:strCache>
                <c:ptCount val="2"/>
                <c:pt idx="0">
                  <c:v>Centre share</c:v>
                </c:pt>
                <c:pt idx="1">
                  <c:v>State share</c:v>
                </c:pt>
              </c:strCache>
            </c:strRef>
          </c:cat>
          <c:val>
            <c:numRef>
              <c:f>Sheet1!$F$2:$F$3</c:f>
              <c:numCache>
                <c:formatCode>General</c:formatCode>
                <c:ptCount val="2"/>
                <c:pt idx="0">
                  <c:v>83.09</c:v>
                </c:pt>
                <c:pt idx="1">
                  <c:v>1265.71</c:v>
                </c:pt>
              </c:numCache>
            </c:numRef>
          </c:val>
        </c:ser>
        <c:dLbls>
          <c:showVal val="1"/>
        </c:dLbls>
        <c:axId val="183996416"/>
        <c:axId val="183997952"/>
      </c:barChart>
      <c:catAx>
        <c:axId val="183996416"/>
        <c:scaling>
          <c:orientation val="minMax"/>
        </c:scaling>
        <c:axPos val="b"/>
        <c:tickLblPos val="nextTo"/>
        <c:crossAx val="183997952"/>
        <c:crosses val="autoZero"/>
        <c:auto val="1"/>
        <c:lblAlgn val="ctr"/>
        <c:lblOffset val="100"/>
      </c:catAx>
      <c:valAx>
        <c:axId val="183997952"/>
        <c:scaling>
          <c:orientation val="minMax"/>
        </c:scaling>
        <c:axPos val="l"/>
        <c:numFmt formatCode="General" sourceLinked="1"/>
        <c:tickLblPos val="nextTo"/>
        <c:crossAx val="183996416"/>
        <c:crosses val="autoZero"/>
        <c:crossBetween val="between"/>
      </c:valAx>
      <c:spPr>
        <a:noFill/>
        <a:ln w="25400">
          <a:noFill/>
        </a:ln>
      </c:spPr>
    </c:plotArea>
    <c:legend>
      <c:legendPos val="r"/>
    </c:legend>
    <c:plotVisOnly val="1"/>
  </c:chart>
  <c:txPr>
    <a:bodyPr/>
    <a:lstStyle/>
    <a:p>
      <a:pPr>
        <a:defRPr sz="1800"/>
      </a:pPr>
      <a:endParaRPr lang="en-US"/>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8.1281772948430447E-2"/>
          <c:y val="5.0874915222170018E-2"/>
          <c:w val="0.90571260118027552"/>
          <c:h val="0.83540995592354561"/>
        </c:manualLayout>
      </c:layout>
      <c:barChart>
        <c:barDir val="col"/>
        <c:grouping val="clustered"/>
        <c:ser>
          <c:idx val="0"/>
          <c:order val="0"/>
          <c:tx>
            <c:strRef>
              <c:f>Sheet1!$B$1</c:f>
              <c:strCache>
                <c:ptCount val="1"/>
                <c:pt idx="0">
                  <c:v>Allocation</c:v>
                </c:pt>
              </c:strCache>
            </c:strRef>
          </c:tx>
          <c:dLbls>
            <c:showVal val="1"/>
          </c:dLbls>
          <c:cat>
            <c:numRef>
              <c:f>Sheet1!$A$2</c:f>
              <c:numCache>
                <c:formatCode>General</c:formatCode>
                <c:ptCount val="1"/>
              </c:numCache>
            </c:numRef>
          </c:cat>
          <c:val>
            <c:numRef>
              <c:f>Sheet1!$B$2</c:f>
              <c:numCache>
                <c:formatCode>General</c:formatCode>
                <c:ptCount val="1"/>
                <c:pt idx="0">
                  <c:v>502.61</c:v>
                </c:pt>
              </c:numCache>
            </c:numRef>
          </c:val>
        </c:ser>
        <c:ser>
          <c:idx val="1"/>
          <c:order val="1"/>
          <c:tx>
            <c:strRef>
              <c:f>Sheet1!$C$1</c:f>
              <c:strCache>
                <c:ptCount val="1"/>
                <c:pt idx="0">
                  <c:v>OB</c:v>
                </c:pt>
              </c:strCache>
            </c:strRef>
          </c:tx>
          <c:dLbls>
            <c:showVal val="1"/>
          </c:dLbls>
          <c:cat>
            <c:numRef>
              <c:f>Sheet1!$A$2</c:f>
              <c:numCache>
                <c:formatCode>General</c:formatCode>
                <c:ptCount val="1"/>
              </c:numCache>
            </c:numRef>
          </c:cat>
          <c:val>
            <c:numRef>
              <c:f>Sheet1!$C$2</c:f>
              <c:numCache>
                <c:formatCode>General</c:formatCode>
                <c:ptCount val="1"/>
                <c:pt idx="0">
                  <c:v>3.18</c:v>
                </c:pt>
              </c:numCache>
            </c:numRef>
          </c:val>
        </c:ser>
        <c:ser>
          <c:idx val="2"/>
          <c:order val="2"/>
          <c:tx>
            <c:strRef>
              <c:f>Sheet1!$D$1</c:f>
              <c:strCache>
                <c:ptCount val="1"/>
                <c:pt idx="0">
                  <c:v>Release</c:v>
                </c:pt>
              </c:strCache>
            </c:strRef>
          </c:tx>
          <c:dLbls>
            <c:showVal val="1"/>
          </c:dLbls>
          <c:cat>
            <c:numRef>
              <c:f>Sheet1!$A$2</c:f>
              <c:numCache>
                <c:formatCode>General</c:formatCode>
                <c:ptCount val="1"/>
              </c:numCache>
            </c:numRef>
          </c:cat>
          <c:val>
            <c:numRef>
              <c:f>Sheet1!$D$2</c:f>
              <c:numCache>
                <c:formatCode>General</c:formatCode>
                <c:ptCount val="1"/>
                <c:pt idx="0">
                  <c:v>458.85</c:v>
                </c:pt>
              </c:numCache>
            </c:numRef>
          </c:val>
        </c:ser>
        <c:ser>
          <c:idx val="3"/>
          <c:order val="3"/>
          <c:tx>
            <c:strRef>
              <c:f>Sheet1!$E$1</c:f>
              <c:strCache>
                <c:ptCount val="1"/>
                <c:pt idx="0">
                  <c:v>Expenditure</c:v>
                </c:pt>
              </c:strCache>
            </c:strRef>
          </c:tx>
          <c:dLbls>
            <c:showVal val="1"/>
          </c:dLbls>
          <c:cat>
            <c:numRef>
              <c:f>Sheet1!$A$2</c:f>
              <c:numCache>
                <c:formatCode>General</c:formatCode>
                <c:ptCount val="1"/>
              </c:numCache>
            </c:numRef>
          </c:cat>
          <c:val>
            <c:numRef>
              <c:f>Sheet1!$E$2</c:f>
              <c:numCache>
                <c:formatCode>General</c:formatCode>
                <c:ptCount val="1"/>
                <c:pt idx="0">
                  <c:v>462.04</c:v>
                </c:pt>
              </c:numCache>
            </c:numRef>
          </c:val>
        </c:ser>
        <c:ser>
          <c:idx val="4"/>
          <c:order val="4"/>
          <c:tx>
            <c:strRef>
              <c:f>Sheet1!$F$1</c:f>
              <c:strCache>
                <c:ptCount val="1"/>
                <c:pt idx="0">
                  <c:v>Balance</c:v>
                </c:pt>
              </c:strCache>
            </c:strRef>
          </c:tx>
          <c:dLbls>
            <c:showVal val="1"/>
          </c:dLbls>
          <c:cat>
            <c:numRef>
              <c:f>Sheet1!$A$2</c:f>
              <c:numCache>
                <c:formatCode>General</c:formatCode>
                <c:ptCount val="1"/>
              </c:numCache>
            </c:numRef>
          </c:cat>
          <c:val>
            <c:numRef>
              <c:f>Sheet1!$F$2</c:f>
              <c:numCache>
                <c:formatCode>General</c:formatCode>
                <c:ptCount val="1"/>
                <c:pt idx="0">
                  <c:v>0</c:v>
                </c:pt>
              </c:numCache>
            </c:numRef>
          </c:val>
        </c:ser>
        <c:dLbls>
          <c:showVal val="1"/>
        </c:dLbls>
        <c:axId val="184146560"/>
        <c:axId val="184041856"/>
      </c:barChart>
      <c:catAx>
        <c:axId val="184146560"/>
        <c:scaling>
          <c:orientation val="minMax"/>
        </c:scaling>
        <c:axPos val="b"/>
        <c:numFmt formatCode="General" sourceLinked="1"/>
        <c:tickLblPos val="nextTo"/>
        <c:crossAx val="184041856"/>
        <c:crosses val="autoZero"/>
        <c:auto val="1"/>
        <c:lblAlgn val="ctr"/>
        <c:lblOffset val="100"/>
      </c:catAx>
      <c:valAx>
        <c:axId val="184041856"/>
        <c:scaling>
          <c:orientation val="minMax"/>
        </c:scaling>
        <c:axPos val="l"/>
        <c:numFmt formatCode="General" sourceLinked="1"/>
        <c:tickLblPos val="nextTo"/>
        <c:crossAx val="184146560"/>
        <c:crosses val="autoZero"/>
        <c:crossBetween val="between"/>
      </c:valAx>
      <c:spPr>
        <a:noFill/>
        <a:ln w="25400">
          <a:noFill/>
        </a:ln>
      </c:spPr>
    </c:plotArea>
    <c:legend>
      <c:legendPos val="r"/>
    </c:legend>
    <c:plotVisOnly val="1"/>
  </c:chart>
  <c:txPr>
    <a:bodyPr/>
    <a:lstStyle/>
    <a:p>
      <a:pPr>
        <a:defRPr sz="1800"/>
      </a:pPr>
      <a:endParaRPr lang="en-US"/>
    </a:p>
  </c:txPr>
  <c:externalData r:id="rId1"/>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7.9882192822468709E-2"/>
          <c:y val="2.7966863292442197E-2"/>
          <c:w val="0.7391625661907727"/>
          <c:h val="0.83286461682024215"/>
        </c:manualLayout>
      </c:layout>
      <c:barChart>
        <c:barDir val="col"/>
        <c:grouping val="clustered"/>
        <c:ser>
          <c:idx val="0"/>
          <c:order val="0"/>
          <c:tx>
            <c:strRef>
              <c:f>Sheet1!$B$1</c:f>
              <c:strCache>
                <c:ptCount val="1"/>
                <c:pt idx="0">
                  <c:v>Allocation</c:v>
                </c:pt>
              </c:strCache>
            </c:strRef>
          </c:tx>
          <c:dLbls>
            <c:showVal val="1"/>
          </c:dLbls>
          <c:cat>
            <c:numRef>
              <c:f>Sheet1!$A$2</c:f>
              <c:numCache>
                <c:formatCode>General</c:formatCode>
                <c:ptCount val="1"/>
              </c:numCache>
            </c:numRef>
          </c:cat>
          <c:val>
            <c:numRef>
              <c:f>Sheet1!$B$2</c:f>
              <c:numCache>
                <c:formatCode>General</c:formatCode>
                <c:ptCount val="1"/>
                <c:pt idx="0">
                  <c:v>375.28999999999951</c:v>
                </c:pt>
              </c:numCache>
            </c:numRef>
          </c:val>
        </c:ser>
        <c:ser>
          <c:idx val="1"/>
          <c:order val="1"/>
          <c:tx>
            <c:strRef>
              <c:f>Sheet1!$C$1</c:f>
              <c:strCache>
                <c:ptCount val="1"/>
                <c:pt idx="0">
                  <c:v>OB</c:v>
                </c:pt>
              </c:strCache>
            </c:strRef>
          </c:tx>
          <c:dLbls>
            <c:showVal val="1"/>
          </c:dLbls>
          <c:cat>
            <c:numRef>
              <c:f>Sheet1!$A$2</c:f>
              <c:numCache>
                <c:formatCode>General</c:formatCode>
                <c:ptCount val="1"/>
              </c:numCache>
            </c:numRef>
          </c:cat>
          <c:val>
            <c:numRef>
              <c:f>Sheet1!$C$2</c:f>
              <c:numCache>
                <c:formatCode>General</c:formatCode>
                <c:ptCount val="1"/>
                <c:pt idx="0">
                  <c:v>2.52</c:v>
                </c:pt>
              </c:numCache>
            </c:numRef>
          </c:val>
        </c:ser>
        <c:ser>
          <c:idx val="2"/>
          <c:order val="2"/>
          <c:tx>
            <c:strRef>
              <c:f>Sheet1!$D$1</c:f>
              <c:strCache>
                <c:ptCount val="1"/>
                <c:pt idx="0">
                  <c:v>Release</c:v>
                </c:pt>
              </c:strCache>
            </c:strRef>
          </c:tx>
          <c:dLbls>
            <c:showVal val="1"/>
          </c:dLbls>
          <c:cat>
            <c:numRef>
              <c:f>Sheet1!$A$2</c:f>
              <c:numCache>
                <c:formatCode>General</c:formatCode>
                <c:ptCount val="1"/>
              </c:numCache>
            </c:numRef>
          </c:cat>
          <c:val>
            <c:numRef>
              <c:f>Sheet1!$D$2</c:f>
              <c:numCache>
                <c:formatCode>General</c:formatCode>
                <c:ptCount val="1"/>
                <c:pt idx="0">
                  <c:v>372.77</c:v>
                </c:pt>
              </c:numCache>
            </c:numRef>
          </c:val>
        </c:ser>
        <c:ser>
          <c:idx val="3"/>
          <c:order val="3"/>
          <c:tx>
            <c:strRef>
              <c:f>Sheet1!$E$1</c:f>
              <c:strCache>
                <c:ptCount val="1"/>
                <c:pt idx="0">
                  <c:v>Expenditure</c:v>
                </c:pt>
              </c:strCache>
            </c:strRef>
          </c:tx>
          <c:dLbls>
            <c:showVal val="1"/>
          </c:dLbls>
          <c:cat>
            <c:numRef>
              <c:f>Sheet1!$A$2</c:f>
              <c:numCache>
                <c:formatCode>General</c:formatCode>
                <c:ptCount val="1"/>
              </c:numCache>
            </c:numRef>
          </c:cat>
          <c:val>
            <c:numRef>
              <c:f>Sheet1!$E$2</c:f>
              <c:numCache>
                <c:formatCode>General</c:formatCode>
                <c:ptCount val="1"/>
                <c:pt idx="0">
                  <c:v>356.22999999999951</c:v>
                </c:pt>
              </c:numCache>
            </c:numRef>
          </c:val>
        </c:ser>
        <c:ser>
          <c:idx val="4"/>
          <c:order val="4"/>
          <c:tx>
            <c:strRef>
              <c:f>Sheet1!$F$1</c:f>
              <c:strCache>
                <c:ptCount val="1"/>
                <c:pt idx="0">
                  <c:v>Balance</c:v>
                </c:pt>
              </c:strCache>
            </c:strRef>
          </c:tx>
          <c:dLbls>
            <c:showVal val="1"/>
          </c:dLbls>
          <c:cat>
            <c:numRef>
              <c:f>Sheet1!$A$2</c:f>
              <c:numCache>
                <c:formatCode>General</c:formatCode>
                <c:ptCount val="1"/>
              </c:numCache>
            </c:numRef>
          </c:cat>
          <c:val>
            <c:numRef>
              <c:f>Sheet1!$F$2</c:f>
              <c:numCache>
                <c:formatCode>General</c:formatCode>
                <c:ptCount val="1"/>
                <c:pt idx="0">
                  <c:v>19.059999999999999</c:v>
                </c:pt>
              </c:numCache>
            </c:numRef>
          </c:val>
        </c:ser>
        <c:dLbls>
          <c:showVal val="1"/>
        </c:dLbls>
        <c:axId val="184186368"/>
        <c:axId val="184187904"/>
      </c:barChart>
      <c:catAx>
        <c:axId val="184186368"/>
        <c:scaling>
          <c:orientation val="minMax"/>
        </c:scaling>
        <c:axPos val="b"/>
        <c:numFmt formatCode="General" sourceLinked="1"/>
        <c:tickLblPos val="nextTo"/>
        <c:crossAx val="184187904"/>
        <c:crosses val="autoZero"/>
        <c:auto val="1"/>
        <c:lblAlgn val="ctr"/>
        <c:lblOffset val="100"/>
      </c:catAx>
      <c:valAx>
        <c:axId val="184187904"/>
        <c:scaling>
          <c:orientation val="minMax"/>
        </c:scaling>
        <c:axPos val="l"/>
        <c:numFmt formatCode="General" sourceLinked="1"/>
        <c:tickLblPos val="nextTo"/>
        <c:crossAx val="184186368"/>
        <c:crosses val="autoZero"/>
        <c:crossBetween val="between"/>
      </c:valAx>
    </c:plotArea>
    <c:legend>
      <c:legendPos val="r"/>
    </c:legend>
    <c:plotVisOnly val="1"/>
  </c:chart>
  <c:txPr>
    <a:bodyPr/>
    <a:lstStyle/>
    <a:p>
      <a:pPr>
        <a:defRPr sz="1800"/>
      </a:pPr>
      <a:endParaRPr lang="en-US"/>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0262525966619525"/>
          <c:y val="4.0693558808957669E-2"/>
          <c:w val="0.68280863772364364"/>
          <c:h val="0.77686715654757943"/>
        </c:manualLayout>
      </c:layout>
      <c:barChart>
        <c:barDir val="col"/>
        <c:grouping val="clustered"/>
        <c:ser>
          <c:idx val="0"/>
          <c:order val="0"/>
          <c:tx>
            <c:strRef>
              <c:f>Sheet1!$B$1</c:f>
              <c:strCache>
                <c:ptCount val="1"/>
                <c:pt idx="0">
                  <c:v>Allocation</c:v>
                </c:pt>
              </c:strCache>
            </c:strRef>
          </c:tx>
          <c:dLbls>
            <c:dLbl>
              <c:idx val="0"/>
              <c:layout>
                <c:manualLayout>
                  <c:x val="-9.7970608817354657E-3"/>
                  <c:y val="-5.0906782066061813E-3"/>
                </c:manualLayout>
              </c:layout>
              <c:dLblPos val="outEnd"/>
              <c:showVal val="1"/>
            </c:dLbl>
            <c:dLblPos val="outEnd"/>
            <c:showVal val="1"/>
          </c:dLbls>
          <c:cat>
            <c:strRef>
              <c:f>Sheet1!$A$2:$A$3</c:f>
              <c:strCache>
                <c:ptCount val="2"/>
                <c:pt idx="0">
                  <c:v>Centre share</c:v>
                </c:pt>
                <c:pt idx="1">
                  <c:v>State share</c:v>
                </c:pt>
              </c:strCache>
            </c:strRef>
          </c:cat>
          <c:val>
            <c:numRef>
              <c:f>Sheet1!$B$2:$B$3</c:f>
              <c:numCache>
                <c:formatCode>General</c:formatCode>
                <c:ptCount val="2"/>
                <c:pt idx="0">
                  <c:v>12658.26</c:v>
                </c:pt>
                <c:pt idx="1">
                  <c:v>8438.83</c:v>
                </c:pt>
              </c:numCache>
            </c:numRef>
          </c:val>
        </c:ser>
        <c:ser>
          <c:idx val="1"/>
          <c:order val="1"/>
          <c:tx>
            <c:strRef>
              <c:f>Sheet1!$C$1</c:f>
              <c:strCache>
                <c:ptCount val="1"/>
                <c:pt idx="0">
                  <c:v>Release</c:v>
                </c:pt>
              </c:strCache>
            </c:strRef>
          </c:tx>
          <c:dLbls>
            <c:dLbl>
              <c:idx val="0"/>
              <c:layout>
                <c:manualLayout>
                  <c:x val="5.3184044786563946E-2"/>
                  <c:y val="1.0181356413212422E-2"/>
                </c:manualLayout>
              </c:layout>
              <c:dLblPos val="outEnd"/>
              <c:showVal val="1"/>
            </c:dLbl>
            <c:dLbl>
              <c:idx val="1"/>
              <c:layout>
                <c:manualLayout>
                  <c:x val="2.6592022393281987E-2"/>
                  <c:y val="2.5453391033030885E-3"/>
                </c:manualLayout>
              </c:layout>
              <c:dLblPos val="outEnd"/>
              <c:showVal val="1"/>
            </c:dLbl>
            <c:dLblPos val="outEnd"/>
            <c:showVal val="1"/>
          </c:dLbls>
          <c:cat>
            <c:strRef>
              <c:f>Sheet1!$A$2:$A$3</c:f>
              <c:strCache>
                <c:ptCount val="2"/>
                <c:pt idx="0">
                  <c:v>Centre share</c:v>
                </c:pt>
                <c:pt idx="1">
                  <c:v>State share</c:v>
                </c:pt>
              </c:strCache>
            </c:strRef>
          </c:cat>
          <c:val>
            <c:numRef>
              <c:f>Sheet1!$C$2:$C$3</c:f>
              <c:numCache>
                <c:formatCode>General</c:formatCode>
                <c:ptCount val="2"/>
                <c:pt idx="0">
                  <c:v>12658.26</c:v>
                </c:pt>
                <c:pt idx="1">
                  <c:v>0</c:v>
                </c:pt>
              </c:numCache>
            </c:numRef>
          </c:val>
        </c:ser>
        <c:ser>
          <c:idx val="2"/>
          <c:order val="2"/>
          <c:tx>
            <c:strRef>
              <c:f>Sheet1!$D$1</c:f>
              <c:strCache>
                <c:ptCount val="1"/>
                <c:pt idx="0">
                  <c:v>Kitchen cum store constructed</c:v>
                </c:pt>
              </c:strCache>
            </c:strRef>
          </c:tx>
          <c:dLbls>
            <c:showVal val="1"/>
          </c:dLbls>
          <c:cat>
            <c:strRef>
              <c:f>Sheet1!$A$2:$A$3</c:f>
              <c:strCache>
                <c:ptCount val="2"/>
                <c:pt idx="0">
                  <c:v>Centre share</c:v>
                </c:pt>
                <c:pt idx="1">
                  <c:v>State share</c:v>
                </c:pt>
              </c:strCache>
            </c:strRef>
          </c:cat>
          <c:val>
            <c:numRef>
              <c:f>Sheet1!$D$2:$D$3</c:f>
              <c:numCache>
                <c:formatCode>General</c:formatCode>
                <c:ptCount val="2"/>
                <c:pt idx="0">
                  <c:v>0</c:v>
                </c:pt>
                <c:pt idx="1">
                  <c:v>0</c:v>
                </c:pt>
              </c:numCache>
            </c:numRef>
          </c:val>
        </c:ser>
        <c:ser>
          <c:idx val="3"/>
          <c:order val="3"/>
          <c:tx>
            <c:strRef>
              <c:f>Sheet1!$E$1</c:f>
              <c:strCache>
                <c:ptCount val="1"/>
                <c:pt idx="0">
                  <c:v>Expenditure</c:v>
                </c:pt>
              </c:strCache>
            </c:strRef>
          </c:tx>
          <c:dLbls>
            <c:showVal val="1"/>
          </c:dLbls>
          <c:cat>
            <c:strRef>
              <c:f>Sheet1!$A$2:$A$3</c:f>
              <c:strCache>
                <c:ptCount val="2"/>
                <c:pt idx="0">
                  <c:v>Centre share</c:v>
                </c:pt>
                <c:pt idx="1">
                  <c:v>State share</c:v>
                </c:pt>
              </c:strCache>
            </c:strRef>
          </c:cat>
          <c:val>
            <c:numRef>
              <c:f>Sheet1!$E$2:$E$3</c:f>
              <c:numCache>
                <c:formatCode>General</c:formatCode>
                <c:ptCount val="2"/>
                <c:pt idx="0">
                  <c:v>0</c:v>
                </c:pt>
                <c:pt idx="1">
                  <c:v>0</c:v>
                </c:pt>
              </c:numCache>
            </c:numRef>
          </c:val>
        </c:ser>
        <c:ser>
          <c:idx val="4"/>
          <c:order val="4"/>
          <c:tx>
            <c:strRef>
              <c:f>Sheet1!$F$1</c:f>
              <c:strCache>
                <c:ptCount val="1"/>
                <c:pt idx="0">
                  <c:v>Balance</c:v>
                </c:pt>
              </c:strCache>
            </c:strRef>
          </c:tx>
          <c:dLbls>
            <c:dLbl>
              <c:idx val="0"/>
              <c:layout>
                <c:manualLayout>
                  <c:x val="2.2393282015395442E-2"/>
                  <c:y val="-5.0906782066061813E-3"/>
                </c:manualLayout>
              </c:layout>
              <c:dLblPos val="outEnd"/>
              <c:showVal val="1"/>
            </c:dLbl>
            <c:dLblPos val="outEnd"/>
            <c:showVal val="1"/>
          </c:dLbls>
          <c:cat>
            <c:strRef>
              <c:f>Sheet1!$A$2:$A$3</c:f>
              <c:strCache>
                <c:ptCount val="2"/>
                <c:pt idx="0">
                  <c:v>Centre share</c:v>
                </c:pt>
                <c:pt idx="1">
                  <c:v>State share</c:v>
                </c:pt>
              </c:strCache>
            </c:strRef>
          </c:cat>
          <c:val>
            <c:numRef>
              <c:f>Sheet1!$F$2:$F$3</c:f>
              <c:numCache>
                <c:formatCode>General</c:formatCode>
                <c:ptCount val="2"/>
                <c:pt idx="0">
                  <c:v>12658.26</c:v>
                </c:pt>
                <c:pt idx="1">
                  <c:v>0</c:v>
                </c:pt>
              </c:numCache>
            </c:numRef>
          </c:val>
        </c:ser>
        <c:dLbls>
          <c:showVal val="1"/>
        </c:dLbls>
        <c:axId val="184267136"/>
        <c:axId val="184268672"/>
      </c:barChart>
      <c:catAx>
        <c:axId val="184267136"/>
        <c:scaling>
          <c:orientation val="minMax"/>
        </c:scaling>
        <c:axPos val="b"/>
        <c:tickLblPos val="nextTo"/>
        <c:crossAx val="184268672"/>
        <c:crosses val="autoZero"/>
        <c:auto val="1"/>
        <c:lblAlgn val="ctr"/>
        <c:lblOffset val="100"/>
      </c:catAx>
      <c:valAx>
        <c:axId val="184268672"/>
        <c:scaling>
          <c:orientation val="minMax"/>
        </c:scaling>
        <c:axPos val="l"/>
        <c:numFmt formatCode="General" sourceLinked="1"/>
        <c:tickLblPos val="nextTo"/>
        <c:crossAx val="184267136"/>
        <c:crosses val="autoZero"/>
        <c:crossBetween val="between"/>
      </c:valAx>
    </c:plotArea>
    <c:legend>
      <c:legendPos val="r"/>
    </c:legend>
    <c:plotVisOnly val="1"/>
  </c:chart>
  <c:txPr>
    <a:bodyPr/>
    <a:lstStyle/>
    <a:p>
      <a:pPr>
        <a:defRPr sz="1800"/>
      </a:pPr>
      <a:endParaRPr lang="en-US"/>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en-US"/>
  <c:chart>
    <c:autoTitleDeleted val="1"/>
    <c:view3D>
      <c:rotX val="50"/>
      <c:rotY val="16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pie3DChart>
        <c:varyColors val="1"/>
        <c:ser>
          <c:idx val="0"/>
          <c:order val="0"/>
          <c:tx>
            <c:strRef>
              <c:f>Sheet10!$B$22</c:f>
              <c:strCache>
                <c:ptCount val="1"/>
                <c:pt idx="0">
                  <c:v>NO. OF STUDENTS</c:v>
                </c:pt>
              </c:strCache>
            </c:strRef>
          </c:tx>
          <c:dPt>
            <c:idx val="0"/>
            <c:explosion val="9"/>
            <c:spPr>
              <a:solidFill>
                <a:schemeClr val="accent1"/>
              </a:solidFill>
              <a:ln>
                <a:noFill/>
              </a:ln>
              <a:effectLst>
                <a:outerShdw blurRad="254000" sx="102000" sy="102000" algn="ctr" rotWithShape="0">
                  <a:prstClr val="black">
                    <a:alpha val="20000"/>
                  </a:prstClr>
                </a:outerShdw>
              </a:effectLst>
              <a:sp3d/>
            </c:spPr>
          </c:dPt>
          <c:dPt>
            <c:idx val="1"/>
            <c:explosion val="8"/>
            <c:spPr>
              <a:solidFill>
                <a:schemeClr val="accent2"/>
              </a:solidFill>
              <a:ln>
                <a:noFill/>
              </a:ln>
              <a:effectLst>
                <a:outerShdw blurRad="254000" sx="102000" sy="102000" algn="ctr" rotWithShape="0">
                  <a:prstClr val="black">
                    <a:alpha val="20000"/>
                  </a:prstClr>
                </a:outerShdw>
              </a:effectLst>
              <a:sp3d/>
            </c:spPr>
          </c:dPt>
          <c:dLbls>
            <c:dLbl>
              <c:idx val="0"/>
              <c:tx>
                <c:rich>
                  <a:bodyPr/>
                  <a:lstStyle/>
                  <a:p>
                    <a:r>
                      <a:rPr lang="en-US" dirty="0" smtClean="0">
                        <a:solidFill>
                          <a:schemeClr val="bg1"/>
                        </a:solidFill>
                      </a:rPr>
                      <a:t>PRIMARY</a:t>
                    </a:r>
                  </a:p>
                  <a:p>
                    <a:r>
                      <a:rPr lang="en-US" dirty="0" smtClean="0">
                        <a:solidFill>
                          <a:schemeClr val="bg1"/>
                        </a:solidFill>
                      </a:rPr>
                      <a:t> 1611174</a:t>
                    </a:r>
                    <a:endParaRPr lang="en-US" dirty="0">
                      <a:solidFill>
                        <a:schemeClr val="bg1"/>
                      </a:solidFill>
                    </a:endParaRPr>
                  </a:p>
                </c:rich>
              </c:tx>
              <c:dLblPos val="ctr"/>
              <c:showVal val="1"/>
              <c:showCatName val="1"/>
            </c:dLbl>
            <c:dLbl>
              <c:idx val="1"/>
              <c:layout>
                <c:manualLayout>
                  <c:x val="2.0157480314960629E-2"/>
                  <c:y val="-4.0847584154867934E-3"/>
                </c:manualLayout>
              </c:layout>
              <c:tx>
                <c:rich>
                  <a:bodyPr/>
                  <a:lstStyle/>
                  <a:p>
                    <a:r>
                      <a:rPr lang="en-US" dirty="0">
                        <a:solidFill>
                          <a:schemeClr val="bg1"/>
                        </a:solidFill>
                      </a:rPr>
                      <a:t>UPPER </a:t>
                    </a:r>
                    <a:r>
                      <a:rPr lang="en-US" dirty="0" smtClean="0">
                        <a:solidFill>
                          <a:schemeClr val="bg1"/>
                        </a:solidFill>
                      </a:rPr>
                      <a:t>PRIMARY  </a:t>
                    </a:r>
                  </a:p>
                  <a:p>
                    <a:r>
                      <a:rPr lang="en-US" dirty="0" smtClean="0">
                        <a:solidFill>
                          <a:schemeClr val="bg1"/>
                        </a:solidFill>
                      </a:rPr>
                      <a:t>988980</a:t>
                    </a:r>
                    <a:endParaRPr lang="en-US" dirty="0">
                      <a:solidFill>
                        <a:schemeClr val="bg1"/>
                      </a:solidFill>
                    </a:endParaRPr>
                  </a:p>
                </c:rich>
              </c:tx>
              <c:dLblPos val="ctr"/>
              <c:showVal val="1"/>
              <c:showCatName val="1"/>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lang="en-US" sz="2500" b="1" i="0" u="none" strike="noStrike" kern="1200" baseline="0">
                    <a:solidFill>
                      <a:schemeClr val="bg1"/>
                    </a:solidFill>
                    <a:latin typeface="+mn-lt"/>
                    <a:ea typeface="+mn-ea"/>
                    <a:cs typeface="+mn-cs"/>
                  </a:defRPr>
                </a:pPr>
                <a:endParaRPr lang="en-US"/>
              </a:p>
            </c:txPr>
            <c:dLblPos val="ctr"/>
            <c:showVal val="1"/>
            <c:showCatName val="1"/>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Sheet10!$A$23:$A$24</c:f>
              <c:strCache>
                <c:ptCount val="2"/>
                <c:pt idx="0">
                  <c:v>PRIMARY</c:v>
                </c:pt>
                <c:pt idx="1">
                  <c:v>UPPER PRIMARY</c:v>
                </c:pt>
              </c:strCache>
            </c:strRef>
          </c:cat>
          <c:val>
            <c:numRef>
              <c:f>Sheet10!$B$23:$B$24</c:f>
              <c:numCache>
                <c:formatCode>General</c:formatCode>
                <c:ptCount val="2"/>
                <c:pt idx="0">
                  <c:v>1595482</c:v>
                </c:pt>
                <c:pt idx="1">
                  <c:v>1019647</c:v>
                </c:pt>
              </c:numCache>
            </c:numRef>
          </c:val>
        </c:ser>
        <c:dLbls>
          <c:showPercent val="1"/>
        </c:dLbls>
      </c:pie3DChart>
      <c:spPr>
        <a:noFill/>
        <a:ln>
          <a:noFill/>
        </a:ln>
        <a:effectLst/>
      </c:spPr>
    </c:plotArea>
    <c:plotVisOnly val="1"/>
    <c:dispBlanksAs val="zero"/>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0216800953822104"/>
          <c:y val="2.4630490465800212E-2"/>
          <c:w val="0.89783203939914069"/>
          <c:h val="0.78340652229897612"/>
        </c:manualLayout>
      </c:layout>
      <c:barChart>
        <c:barDir val="col"/>
        <c:grouping val="clustered"/>
        <c:ser>
          <c:idx val="0"/>
          <c:order val="0"/>
          <c:tx>
            <c:strRef>
              <c:f>Sheet1!$B$20</c:f>
              <c:strCache>
                <c:ptCount val="1"/>
                <c:pt idx="0">
                  <c:v>(Govt+LB) Schools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Lbls>
            <c:dLbl>
              <c:idx val="0"/>
              <c:tx>
                <c:rich>
                  <a:bodyPr/>
                  <a:lstStyle/>
                  <a:p>
                    <a:r>
                      <a:rPr lang="en-US" dirty="0" smtClean="0">
                        <a:solidFill>
                          <a:schemeClr val="bg1"/>
                        </a:solidFill>
                      </a:rPr>
                      <a:t>2603</a:t>
                    </a:r>
                    <a:endParaRPr lang="en-US" dirty="0">
                      <a:solidFill>
                        <a:schemeClr val="bg1"/>
                      </a:solidFill>
                    </a:endParaRPr>
                  </a:p>
                </c:rich>
              </c:tx>
              <c:dLblPos val="outEnd"/>
              <c:showVal val="1"/>
            </c:dLbl>
            <c:dLbl>
              <c:idx val="1"/>
              <c:tx>
                <c:rich>
                  <a:bodyPr/>
                  <a:lstStyle/>
                  <a:p>
                    <a:r>
                      <a:rPr lang="en-US" dirty="0" smtClean="0">
                        <a:solidFill>
                          <a:schemeClr val="bg1"/>
                        </a:solidFill>
                      </a:rPr>
                      <a:t>1848</a:t>
                    </a:r>
                    <a:endParaRPr lang="en-US" dirty="0">
                      <a:solidFill>
                        <a:schemeClr val="bg1"/>
                      </a:solidFill>
                    </a:endParaRPr>
                  </a:p>
                </c:rich>
              </c:tx>
              <c:dLblPos val="outEnd"/>
              <c:showVal val="1"/>
            </c:dLbl>
            <c:dLbl>
              <c:idx val="2"/>
              <c:tx>
                <c:rich>
                  <a:bodyPr/>
                  <a:lstStyle/>
                  <a:p>
                    <a:r>
                      <a:rPr lang="en-US" dirty="0" smtClean="0">
                        <a:solidFill>
                          <a:schemeClr val="bg1"/>
                        </a:solidFill>
                      </a:rPr>
                      <a:t>206</a:t>
                    </a:r>
                    <a:endParaRPr lang="en-US" dirty="0">
                      <a:solidFill>
                        <a:schemeClr val="bg1"/>
                      </a:solidFill>
                    </a:endParaRPr>
                  </a:p>
                </c:rich>
              </c:tx>
              <c:dLblPos val="outEnd"/>
              <c:showVal val="1"/>
            </c:dLbl>
            <c:spPr>
              <a:noFill/>
              <a:ln>
                <a:noFill/>
              </a:ln>
              <a:effectLst/>
            </c:spPr>
            <c:txPr>
              <a:bodyPr rot="0" spcFirstLastPara="1" vertOverflow="ellipsis" vert="horz" wrap="square" lIns="38100" tIns="19050" rIns="38100" bIns="19050" anchor="ctr" anchorCtr="1">
                <a:spAutoFit/>
              </a:bodyPr>
              <a:lstStyle/>
              <a:p>
                <a:pPr>
                  <a:defRPr lang="en-US" sz="2000" b="0" i="0" u="none" strike="noStrike" kern="1200" baseline="0">
                    <a:solidFill>
                      <a:schemeClr val="lt1">
                        <a:lumMod val="85000"/>
                      </a:schemeClr>
                    </a:solidFill>
                    <a:latin typeface="+mn-lt"/>
                    <a:ea typeface="+mn-ea"/>
                    <a:cs typeface="+mn-cs"/>
                  </a:defRPr>
                </a:pPr>
                <a:endParaRPr lang="en-US"/>
              </a:p>
            </c:txPr>
            <c:dLblPos val="outEnd"/>
            <c:showVal val="1"/>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Sheet1!$A$21:$A$23</c:f>
              <c:strCache>
                <c:ptCount val="3"/>
                <c:pt idx="0">
                  <c:v>Primary</c:v>
                </c:pt>
                <c:pt idx="1">
                  <c:v>Primary With Upper Primary</c:v>
                </c:pt>
                <c:pt idx="2">
                  <c:v>Upper Primary</c:v>
                </c:pt>
              </c:strCache>
            </c:strRef>
          </c:cat>
          <c:val>
            <c:numRef>
              <c:f>Sheet1!$B$21:$B$23</c:f>
              <c:numCache>
                <c:formatCode>General</c:formatCode>
                <c:ptCount val="3"/>
                <c:pt idx="0">
                  <c:v>2618</c:v>
                </c:pt>
                <c:pt idx="1">
                  <c:v>1847</c:v>
                </c:pt>
                <c:pt idx="2">
                  <c:v>201</c:v>
                </c:pt>
              </c:numCache>
            </c:numRef>
          </c:val>
        </c:ser>
        <c:ser>
          <c:idx val="1"/>
          <c:order val="1"/>
          <c:tx>
            <c:strRef>
              <c:f>Sheet1!$C$20</c:f>
              <c:strCache>
                <c:ptCount val="1"/>
                <c:pt idx="0">
                  <c:v>GA Schools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Lbls>
            <c:dLbl>
              <c:idx val="0"/>
              <c:tx>
                <c:rich>
                  <a:bodyPr/>
                  <a:lstStyle/>
                  <a:p>
                    <a:r>
                      <a:rPr lang="en-US" dirty="0" smtClean="0">
                        <a:solidFill>
                          <a:schemeClr val="bg1"/>
                        </a:solidFill>
                      </a:rPr>
                      <a:t>3911</a:t>
                    </a:r>
                    <a:endParaRPr lang="en-US" dirty="0">
                      <a:solidFill>
                        <a:schemeClr val="bg1"/>
                      </a:solidFill>
                    </a:endParaRPr>
                  </a:p>
                </c:rich>
              </c:tx>
              <c:dLblPos val="outEnd"/>
              <c:showVal val="1"/>
            </c:dLbl>
            <c:dLbl>
              <c:idx val="1"/>
              <c:tx>
                <c:rich>
                  <a:bodyPr/>
                  <a:lstStyle/>
                  <a:p>
                    <a:r>
                      <a:rPr lang="en-US" dirty="0" smtClean="0">
                        <a:solidFill>
                          <a:schemeClr val="bg1"/>
                        </a:solidFill>
                      </a:rPr>
                      <a:t>2866</a:t>
                    </a:r>
                    <a:endParaRPr lang="en-US" dirty="0">
                      <a:solidFill>
                        <a:schemeClr val="bg1"/>
                      </a:solidFill>
                    </a:endParaRPr>
                  </a:p>
                </c:rich>
              </c:tx>
              <c:dLblPos val="outEnd"/>
              <c:showVal val="1"/>
            </c:dLbl>
            <c:dLbl>
              <c:idx val="2"/>
              <c:tx>
                <c:rich>
                  <a:bodyPr/>
                  <a:lstStyle/>
                  <a:p>
                    <a:r>
                      <a:rPr lang="en-US" dirty="0" smtClean="0">
                        <a:solidFill>
                          <a:schemeClr val="bg1"/>
                        </a:solidFill>
                      </a:rPr>
                      <a:t>375</a:t>
                    </a:r>
                    <a:endParaRPr lang="en-US" dirty="0">
                      <a:solidFill>
                        <a:schemeClr val="bg1"/>
                      </a:solidFill>
                    </a:endParaRPr>
                  </a:p>
                </c:rich>
              </c:tx>
              <c:dLblPos val="outEnd"/>
              <c:showVal val="1"/>
            </c:dLbl>
            <c:spPr>
              <a:noFill/>
              <a:ln>
                <a:noFill/>
              </a:ln>
              <a:effectLst/>
            </c:spPr>
            <c:txPr>
              <a:bodyPr rot="0" spcFirstLastPara="1" vertOverflow="ellipsis" vert="horz" wrap="square" lIns="38100" tIns="19050" rIns="38100" bIns="19050" anchor="ctr" anchorCtr="1">
                <a:spAutoFit/>
              </a:bodyPr>
              <a:lstStyle/>
              <a:p>
                <a:pPr>
                  <a:defRPr lang="en-US" sz="2000" b="0" i="0" u="none" strike="noStrike" kern="1200" baseline="0">
                    <a:solidFill>
                      <a:schemeClr val="lt1">
                        <a:lumMod val="85000"/>
                      </a:schemeClr>
                    </a:solidFill>
                    <a:latin typeface="+mn-lt"/>
                    <a:ea typeface="+mn-ea"/>
                    <a:cs typeface="+mn-cs"/>
                  </a:defRPr>
                </a:pPr>
                <a:endParaRPr lang="en-US"/>
              </a:p>
            </c:txPr>
            <c:dLblPos val="outEnd"/>
            <c:showVal val="1"/>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Sheet1!$A$21:$A$23</c:f>
              <c:strCache>
                <c:ptCount val="3"/>
                <c:pt idx="0">
                  <c:v>Primary</c:v>
                </c:pt>
                <c:pt idx="1">
                  <c:v>Primary With Upper Primary</c:v>
                </c:pt>
                <c:pt idx="2">
                  <c:v>Upper Primary</c:v>
                </c:pt>
              </c:strCache>
            </c:strRef>
          </c:cat>
          <c:val>
            <c:numRef>
              <c:f>Sheet1!$C$21:$C$23</c:f>
              <c:numCache>
                <c:formatCode>General</c:formatCode>
                <c:ptCount val="3"/>
                <c:pt idx="0">
                  <c:v>3928</c:v>
                </c:pt>
                <c:pt idx="1">
                  <c:v>2854</c:v>
                </c:pt>
                <c:pt idx="2">
                  <c:v>378</c:v>
                </c:pt>
              </c:numCache>
            </c:numRef>
          </c:val>
        </c:ser>
        <c:ser>
          <c:idx val="2"/>
          <c:order val="2"/>
          <c:tx>
            <c:strRef>
              <c:f>Sheet1!$D$20</c:f>
              <c:strCache>
                <c:ptCount val="1"/>
                <c:pt idx="0">
                  <c:v>Special Training Centers</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Lbls>
            <c:dLbl>
              <c:idx val="0"/>
              <c:layout>
                <c:manualLayout>
                  <c:x val="-5.2083327993425509E-3"/>
                  <c:y val="2.0080321285140612E-3"/>
                </c:manualLayout>
              </c:layout>
              <c:tx>
                <c:rich>
                  <a:bodyPr/>
                  <a:lstStyle/>
                  <a:p>
                    <a:r>
                      <a:rPr lang="en-US" dirty="0" smtClean="0">
                        <a:solidFill>
                          <a:schemeClr val="bg1"/>
                        </a:solidFill>
                      </a:rPr>
                      <a:t>290</a:t>
                    </a:r>
                    <a:endParaRPr lang="en-US" dirty="0">
                      <a:solidFill>
                        <a:schemeClr val="bg1"/>
                      </a:solidFill>
                    </a:endParaRPr>
                  </a:p>
                </c:rich>
              </c:tx>
              <c:dLblPos val="outEnd"/>
              <c:showVal val="1"/>
            </c:dLbl>
            <c:dLbl>
              <c:idx val="1"/>
              <c:layout>
                <c:manualLayout>
                  <c:x val="0"/>
                  <c:y val="2.0080321285140612E-3"/>
                </c:manualLayout>
              </c:layout>
              <c:tx>
                <c:rich>
                  <a:bodyPr/>
                  <a:lstStyle/>
                  <a:p>
                    <a:r>
                      <a:rPr lang="en-US" dirty="0" smtClean="0">
                        <a:solidFill>
                          <a:schemeClr val="bg1"/>
                        </a:solidFill>
                      </a:rPr>
                      <a:t>218</a:t>
                    </a:r>
                    <a:endParaRPr lang="en-US" dirty="0">
                      <a:solidFill>
                        <a:schemeClr val="bg1"/>
                      </a:solidFill>
                    </a:endParaRPr>
                  </a:p>
                </c:rich>
              </c:tx>
              <c:dLblPos val="outEnd"/>
              <c:showVal val="1"/>
            </c:dLbl>
            <c:dLbl>
              <c:idx val="2"/>
              <c:tx>
                <c:rich>
                  <a:bodyPr/>
                  <a:lstStyle/>
                  <a:p>
                    <a:r>
                      <a:rPr lang="en-US" dirty="0" smtClean="0">
                        <a:solidFill>
                          <a:schemeClr val="bg1"/>
                        </a:solidFill>
                      </a:rPr>
                      <a:t>24</a:t>
                    </a:r>
                    <a:endParaRPr lang="en-US" dirty="0">
                      <a:solidFill>
                        <a:schemeClr val="bg1"/>
                      </a:solidFill>
                    </a:endParaRPr>
                  </a:p>
                </c:rich>
              </c:tx>
              <c:dLblPos val="outEnd"/>
              <c:showVal val="1"/>
            </c:dLbl>
            <c:spPr>
              <a:noFill/>
              <a:ln>
                <a:noFill/>
              </a:ln>
              <a:effectLst/>
            </c:spPr>
            <c:txPr>
              <a:bodyPr rot="0" spcFirstLastPara="1" vertOverflow="ellipsis" vert="horz" wrap="square" lIns="38100" tIns="19050" rIns="38100" bIns="19050" anchor="ctr" anchorCtr="1">
                <a:spAutoFit/>
              </a:bodyPr>
              <a:lstStyle/>
              <a:p>
                <a:pPr>
                  <a:defRPr lang="en-US" sz="2000" b="0" i="0" u="none" strike="noStrike" kern="1200" baseline="0">
                    <a:solidFill>
                      <a:schemeClr val="lt1">
                        <a:lumMod val="85000"/>
                      </a:schemeClr>
                    </a:solidFill>
                    <a:latin typeface="+mn-lt"/>
                    <a:ea typeface="+mn-ea"/>
                    <a:cs typeface="+mn-cs"/>
                  </a:defRPr>
                </a:pPr>
                <a:endParaRPr lang="en-US"/>
              </a:p>
            </c:txPr>
            <c:dLblPos val="outEnd"/>
            <c:showVal val="1"/>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Sheet1!$A$21:$A$23</c:f>
              <c:strCache>
                <c:ptCount val="3"/>
                <c:pt idx="0">
                  <c:v>Primary</c:v>
                </c:pt>
                <c:pt idx="1">
                  <c:v>Primary With Upper Primary</c:v>
                </c:pt>
                <c:pt idx="2">
                  <c:v>Upper Primary</c:v>
                </c:pt>
              </c:strCache>
            </c:strRef>
          </c:cat>
          <c:val>
            <c:numRef>
              <c:f>Sheet1!$D$21:$D$23</c:f>
              <c:numCache>
                <c:formatCode>General</c:formatCode>
                <c:ptCount val="3"/>
                <c:pt idx="0">
                  <c:v>297</c:v>
                </c:pt>
                <c:pt idx="1">
                  <c:v>222</c:v>
                </c:pt>
                <c:pt idx="2">
                  <c:v>13</c:v>
                </c:pt>
              </c:numCache>
            </c:numRef>
          </c:val>
        </c:ser>
        <c:dLbls>
          <c:showVal val="1"/>
        </c:dLbls>
        <c:gapWidth val="100"/>
        <c:overlap val="-24"/>
        <c:axId val="62735104"/>
        <c:axId val="62736640"/>
      </c:barChart>
      <c:catAx>
        <c:axId val="62735104"/>
        <c:scaling>
          <c:orientation val="minMax"/>
        </c:scaling>
        <c:axPos val="b"/>
        <c:numFmt formatCode="General" sourceLinked="1"/>
        <c:maj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lang="en-US" sz="2000" b="0" i="0" u="none" strike="noStrike" kern="1200" baseline="0">
                <a:solidFill>
                  <a:schemeClr val="bg1"/>
                </a:solidFill>
                <a:latin typeface="+mn-lt"/>
                <a:ea typeface="+mn-ea"/>
                <a:cs typeface="+mn-cs"/>
              </a:defRPr>
            </a:pPr>
            <a:endParaRPr lang="en-US"/>
          </a:p>
        </c:txPr>
        <c:crossAx val="62736640"/>
        <c:crosses val="autoZero"/>
        <c:auto val="1"/>
        <c:lblAlgn val="ctr"/>
        <c:lblOffset val="100"/>
      </c:catAx>
      <c:valAx>
        <c:axId val="62736640"/>
        <c:scaling>
          <c:orientation val="minMax"/>
        </c:scaling>
        <c:axPos val="l"/>
        <c:majorGridlines>
          <c:spPr>
            <a:ln w="9525" cap="flat" cmpd="sng" algn="ctr">
              <a:solidFill>
                <a:schemeClr val="lt1">
                  <a:lumMod val="95000"/>
                  <a:alpha val="10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lang="en-US" sz="2000" b="0" i="0" u="none" strike="noStrike" kern="1200" baseline="0">
                <a:solidFill>
                  <a:schemeClr val="lt1">
                    <a:lumMod val="85000"/>
                  </a:schemeClr>
                </a:solidFill>
                <a:latin typeface="+mn-lt"/>
                <a:ea typeface="+mn-ea"/>
                <a:cs typeface="+mn-cs"/>
              </a:defRPr>
            </a:pPr>
            <a:endParaRPr lang="en-US"/>
          </a:p>
        </c:txPr>
        <c:crossAx val="62735104"/>
        <c:crosses val="autoZero"/>
        <c:crossBetween val="between"/>
      </c:valAx>
      <c:spPr>
        <a:noFill/>
        <a:ln>
          <a:noFill/>
        </a:ln>
        <a:effectLst/>
      </c:spPr>
    </c:plotArea>
    <c:legend>
      <c:legendPos val="b"/>
      <c:spPr>
        <a:noFill/>
        <a:ln>
          <a:noFill/>
        </a:ln>
        <a:effectLst/>
      </c:spPr>
      <c:txPr>
        <a:bodyPr rot="0" spcFirstLastPara="1" vertOverflow="ellipsis" vert="horz" wrap="square" anchor="ctr" anchorCtr="1"/>
        <a:lstStyle/>
        <a:p>
          <a:pPr>
            <a:defRPr lang="en-US" sz="2000" b="0" i="0" u="none" strike="noStrike" kern="1200" baseline="0">
              <a:solidFill>
                <a:schemeClr val="bg1"/>
              </a:solidFill>
              <a:latin typeface="+mn-lt"/>
              <a:ea typeface="+mn-ea"/>
              <a:cs typeface="+mn-cs"/>
            </a:defRPr>
          </a:pPr>
          <a:endParaRPr lang="en-US"/>
        </a:p>
      </c:txPr>
    </c:legend>
    <c:plotVisOnly val="1"/>
    <c:dispBlanksAs val="gap"/>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0216796060085952"/>
          <c:y val="2.4630479262879292E-2"/>
          <c:w val="0.89783203939914069"/>
          <c:h val="0.78340652229897612"/>
        </c:manualLayout>
      </c:layout>
      <c:barChart>
        <c:barDir val="col"/>
        <c:grouping val="clustered"/>
        <c:ser>
          <c:idx val="0"/>
          <c:order val="0"/>
          <c:tx>
            <c:strRef>
              <c:f>Sheet1!$B$20</c:f>
              <c:strCache>
                <c:ptCount val="1"/>
                <c:pt idx="0">
                  <c:v>(Govt+LB) Schools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Lbls>
            <c:dLbl>
              <c:idx val="0"/>
              <c:tx>
                <c:rich>
                  <a:bodyPr/>
                  <a:lstStyle/>
                  <a:p>
                    <a:r>
                      <a:rPr lang="en-US" smtClean="0"/>
                      <a:t>2603</a:t>
                    </a:r>
                    <a:endParaRPr lang="en-US"/>
                  </a:p>
                </c:rich>
              </c:tx>
              <c:dLblPos val="outEnd"/>
              <c:showVal val="1"/>
            </c:dLbl>
            <c:dLbl>
              <c:idx val="1"/>
              <c:tx>
                <c:rich>
                  <a:bodyPr/>
                  <a:lstStyle/>
                  <a:p>
                    <a:r>
                      <a:rPr lang="en-US" dirty="0" smtClean="0"/>
                      <a:t>1848</a:t>
                    </a:r>
                    <a:endParaRPr lang="en-US" dirty="0"/>
                  </a:p>
                </c:rich>
              </c:tx>
              <c:dLblPos val="outEnd"/>
              <c:showVal val="1"/>
            </c:dLbl>
            <c:dLbl>
              <c:idx val="2"/>
              <c:tx>
                <c:rich>
                  <a:bodyPr/>
                  <a:lstStyle/>
                  <a:p>
                    <a:r>
                      <a:rPr lang="en-US" smtClean="0"/>
                      <a:t>206</a:t>
                    </a:r>
                    <a:endParaRPr lang="en-US"/>
                  </a:p>
                </c:rich>
              </c:tx>
              <c:dLblPos val="outEnd"/>
              <c:showVal val="1"/>
            </c:dLbl>
            <c:spPr>
              <a:noFill/>
              <a:ln>
                <a:noFill/>
              </a:ln>
              <a:effectLst/>
            </c:spPr>
            <c:txPr>
              <a:bodyPr rot="0" spcFirstLastPara="1" vertOverflow="ellipsis" vert="horz" wrap="square" lIns="38100" tIns="19050" rIns="38100" bIns="19050" anchor="ctr" anchorCtr="1">
                <a:spAutoFit/>
              </a:bodyPr>
              <a:lstStyle/>
              <a:p>
                <a:pPr>
                  <a:defRPr lang="en-US" sz="2000" b="0" i="0" u="none" strike="noStrike" kern="1200" baseline="0">
                    <a:solidFill>
                      <a:schemeClr val="lt1">
                        <a:lumMod val="85000"/>
                      </a:schemeClr>
                    </a:solidFill>
                    <a:latin typeface="+mn-lt"/>
                    <a:ea typeface="+mn-ea"/>
                    <a:cs typeface="+mn-cs"/>
                  </a:defRPr>
                </a:pPr>
                <a:endParaRPr lang="en-US"/>
              </a:p>
            </c:txPr>
            <c:dLblPos val="outEnd"/>
            <c:showVal val="1"/>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Sheet1!$A$21:$A$23</c:f>
              <c:strCache>
                <c:ptCount val="3"/>
                <c:pt idx="0">
                  <c:v>Primary</c:v>
                </c:pt>
                <c:pt idx="1">
                  <c:v>Primary With Upper Primary</c:v>
                </c:pt>
                <c:pt idx="2">
                  <c:v>Upper Primary</c:v>
                </c:pt>
              </c:strCache>
            </c:strRef>
          </c:cat>
          <c:val>
            <c:numRef>
              <c:f>Sheet1!$B$21:$B$23</c:f>
              <c:numCache>
                <c:formatCode>General</c:formatCode>
                <c:ptCount val="3"/>
                <c:pt idx="0">
                  <c:v>2618</c:v>
                </c:pt>
                <c:pt idx="1">
                  <c:v>1847</c:v>
                </c:pt>
                <c:pt idx="2">
                  <c:v>201</c:v>
                </c:pt>
              </c:numCache>
            </c:numRef>
          </c:val>
        </c:ser>
        <c:ser>
          <c:idx val="1"/>
          <c:order val="1"/>
          <c:tx>
            <c:strRef>
              <c:f>Sheet1!$C$20</c:f>
              <c:strCache>
                <c:ptCount val="1"/>
                <c:pt idx="0">
                  <c:v>GA Schools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Lbls>
            <c:dLbl>
              <c:idx val="0"/>
              <c:tx>
                <c:rich>
                  <a:bodyPr/>
                  <a:lstStyle/>
                  <a:p>
                    <a:r>
                      <a:rPr lang="en-US" smtClean="0"/>
                      <a:t>3911</a:t>
                    </a:r>
                    <a:endParaRPr lang="en-US"/>
                  </a:p>
                </c:rich>
              </c:tx>
              <c:dLblPos val="outEnd"/>
              <c:showVal val="1"/>
            </c:dLbl>
            <c:dLbl>
              <c:idx val="1"/>
              <c:tx>
                <c:rich>
                  <a:bodyPr/>
                  <a:lstStyle/>
                  <a:p>
                    <a:r>
                      <a:rPr lang="en-US" smtClean="0"/>
                      <a:t>2866</a:t>
                    </a:r>
                    <a:endParaRPr lang="en-US"/>
                  </a:p>
                </c:rich>
              </c:tx>
              <c:dLblPos val="outEnd"/>
              <c:showVal val="1"/>
            </c:dLbl>
            <c:dLbl>
              <c:idx val="2"/>
              <c:tx>
                <c:rich>
                  <a:bodyPr/>
                  <a:lstStyle/>
                  <a:p>
                    <a:r>
                      <a:rPr lang="en-US" dirty="0" smtClean="0"/>
                      <a:t>375</a:t>
                    </a:r>
                    <a:endParaRPr lang="en-US" dirty="0"/>
                  </a:p>
                </c:rich>
              </c:tx>
              <c:dLblPos val="outEnd"/>
              <c:showVal val="1"/>
            </c:dLbl>
            <c:spPr>
              <a:noFill/>
              <a:ln>
                <a:noFill/>
              </a:ln>
              <a:effectLst/>
            </c:spPr>
            <c:txPr>
              <a:bodyPr rot="0" spcFirstLastPara="1" vertOverflow="ellipsis" vert="horz" wrap="square" lIns="38100" tIns="19050" rIns="38100" bIns="19050" anchor="ctr" anchorCtr="1">
                <a:spAutoFit/>
              </a:bodyPr>
              <a:lstStyle/>
              <a:p>
                <a:pPr>
                  <a:defRPr lang="en-US" sz="2000" b="0" i="0" u="none" strike="noStrike" kern="1200" baseline="0">
                    <a:solidFill>
                      <a:schemeClr val="lt1">
                        <a:lumMod val="85000"/>
                      </a:schemeClr>
                    </a:solidFill>
                    <a:latin typeface="+mn-lt"/>
                    <a:ea typeface="+mn-ea"/>
                    <a:cs typeface="+mn-cs"/>
                  </a:defRPr>
                </a:pPr>
                <a:endParaRPr lang="en-US"/>
              </a:p>
            </c:txPr>
            <c:dLblPos val="outEnd"/>
            <c:showVal val="1"/>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Sheet1!$A$21:$A$23</c:f>
              <c:strCache>
                <c:ptCount val="3"/>
                <c:pt idx="0">
                  <c:v>Primary</c:v>
                </c:pt>
                <c:pt idx="1">
                  <c:v>Primary With Upper Primary</c:v>
                </c:pt>
                <c:pt idx="2">
                  <c:v>Upper Primary</c:v>
                </c:pt>
              </c:strCache>
            </c:strRef>
          </c:cat>
          <c:val>
            <c:numRef>
              <c:f>Sheet1!$C$21:$C$23</c:f>
              <c:numCache>
                <c:formatCode>General</c:formatCode>
                <c:ptCount val="3"/>
                <c:pt idx="0">
                  <c:v>3928</c:v>
                </c:pt>
                <c:pt idx="1">
                  <c:v>2854</c:v>
                </c:pt>
                <c:pt idx="2">
                  <c:v>378</c:v>
                </c:pt>
              </c:numCache>
            </c:numRef>
          </c:val>
        </c:ser>
        <c:ser>
          <c:idx val="2"/>
          <c:order val="2"/>
          <c:tx>
            <c:strRef>
              <c:f>Sheet1!$D$20</c:f>
              <c:strCache>
                <c:ptCount val="1"/>
                <c:pt idx="0">
                  <c:v>Special Training Centers</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Lbls>
            <c:dLbl>
              <c:idx val="0"/>
              <c:tx>
                <c:rich>
                  <a:bodyPr/>
                  <a:lstStyle/>
                  <a:p>
                    <a:r>
                      <a:rPr lang="en-US" smtClean="0"/>
                      <a:t>290</a:t>
                    </a:r>
                    <a:endParaRPr lang="en-US"/>
                  </a:p>
                </c:rich>
              </c:tx>
              <c:dLblPos val="outEnd"/>
              <c:showVal val="1"/>
            </c:dLbl>
            <c:dLbl>
              <c:idx val="1"/>
              <c:tx>
                <c:rich>
                  <a:bodyPr/>
                  <a:lstStyle/>
                  <a:p>
                    <a:r>
                      <a:rPr lang="en-US" dirty="0" smtClean="0"/>
                      <a:t>218</a:t>
                    </a:r>
                    <a:endParaRPr lang="en-US" dirty="0"/>
                  </a:p>
                </c:rich>
              </c:tx>
              <c:dLblPos val="outEnd"/>
              <c:showVal val="1"/>
            </c:dLbl>
            <c:dLbl>
              <c:idx val="2"/>
              <c:tx>
                <c:rich>
                  <a:bodyPr/>
                  <a:lstStyle/>
                  <a:p>
                    <a:r>
                      <a:rPr lang="en-US" dirty="0" smtClean="0"/>
                      <a:t>24</a:t>
                    </a:r>
                    <a:endParaRPr lang="en-US" dirty="0"/>
                  </a:p>
                </c:rich>
              </c:tx>
              <c:dLblPos val="outEnd"/>
              <c:showVal val="1"/>
            </c:dLbl>
            <c:spPr>
              <a:noFill/>
              <a:ln>
                <a:noFill/>
              </a:ln>
              <a:effectLst/>
            </c:spPr>
            <c:txPr>
              <a:bodyPr rot="0" spcFirstLastPara="1" vertOverflow="ellipsis" vert="horz" wrap="square" lIns="38100" tIns="19050" rIns="38100" bIns="19050" anchor="ctr" anchorCtr="1">
                <a:spAutoFit/>
              </a:bodyPr>
              <a:lstStyle/>
              <a:p>
                <a:pPr>
                  <a:defRPr lang="en-US" sz="2000" b="0" i="0" u="none" strike="noStrike" kern="1200" baseline="0">
                    <a:solidFill>
                      <a:schemeClr val="lt1">
                        <a:lumMod val="85000"/>
                      </a:schemeClr>
                    </a:solidFill>
                    <a:latin typeface="+mn-lt"/>
                    <a:ea typeface="+mn-ea"/>
                    <a:cs typeface="+mn-cs"/>
                  </a:defRPr>
                </a:pPr>
                <a:endParaRPr lang="en-US"/>
              </a:p>
            </c:txPr>
            <c:dLblPos val="outEnd"/>
            <c:showVal val="1"/>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Sheet1!$A$21:$A$23</c:f>
              <c:strCache>
                <c:ptCount val="3"/>
                <c:pt idx="0">
                  <c:v>Primary</c:v>
                </c:pt>
                <c:pt idx="1">
                  <c:v>Primary With Upper Primary</c:v>
                </c:pt>
                <c:pt idx="2">
                  <c:v>Upper Primary</c:v>
                </c:pt>
              </c:strCache>
            </c:strRef>
          </c:cat>
          <c:val>
            <c:numRef>
              <c:f>Sheet1!$D$21:$D$23</c:f>
              <c:numCache>
                <c:formatCode>General</c:formatCode>
                <c:ptCount val="3"/>
                <c:pt idx="0">
                  <c:v>297</c:v>
                </c:pt>
                <c:pt idx="1">
                  <c:v>222</c:v>
                </c:pt>
                <c:pt idx="2">
                  <c:v>13</c:v>
                </c:pt>
              </c:numCache>
            </c:numRef>
          </c:val>
        </c:ser>
        <c:dLbls>
          <c:showVal val="1"/>
        </c:dLbls>
        <c:gapWidth val="100"/>
        <c:overlap val="-24"/>
        <c:axId val="184455552"/>
        <c:axId val="184457088"/>
      </c:barChart>
      <c:catAx>
        <c:axId val="184455552"/>
        <c:scaling>
          <c:orientation val="minMax"/>
        </c:scaling>
        <c:axPos val="b"/>
        <c:numFmt formatCode="General" sourceLinked="1"/>
        <c:maj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lang="en-US" sz="2000" b="0" i="0" u="none" strike="noStrike" kern="1200" baseline="0">
                <a:solidFill>
                  <a:schemeClr val="lt1">
                    <a:lumMod val="85000"/>
                  </a:schemeClr>
                </a:solidFill>
                <a:latin typeface="+mn-lt"/>
                <a:ea typeface="+mn-ea"/>
                <a:cs typeface="+mn-cs"/>
              </a:defRPr>
            </a:pPr>
            <a:endParaRPr lang="en-US"/>
          </a:p>
        </c:txPr>
        <c:crossAx val="184457088"/>
        <c:crosses val="autoZero"/>
        <c:auto val="1"/>
        <c:lblAlgn val="ctr"/>
        <c:lblOffset val="100"/>
      </c:catAx>
      <c:valAx>
        <c:axId val="184457088"/>
        <c:scaling>
          <c:orientation val="minMax"/>
        </c:scaling>
        <c:axPos val="l"/>
        <c:majorGridlines>
          <c:spPr>
            <a:ln w="9525" cap="flat" cmpd="sng" algn="ctr">
              <a:solidFill>
                <a:schemeClr val="lt1">
                  <a:lumMod val="95000"/>
                  <a:alpha val="10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lang="en-US" sz="2000" b="0" i="0" u="none" strike="noStrike" kern="1200" baseline="0">
                <a:solidFill>
                  <a:schemeClr val="lt1">
                    <a:lumMod val="85000"/>
                  </a:schemeClr>
                </a:solidFill>
                <a:latin typeface="+mn-lt"/>
                <a:ea typeface="+mn-ea"/>
                <a:cs typeface="+mn-cs"/>
              </a:defRPr>
            </a:pPr>
            <a:endParaRPr lang="en-US"/>
          </a:p>
        </c:txPr>
        <c:crossAx val="184455552"/>
        <c:crosses val="autoZero"/>
        <c:crossBetween val="between"/>
      </c:valAx>
      <c:spPr>
        <a:noFill/>
        <a:ln>
          <a:noFill/>
        </a:ln>
        <a:effectLst/>
      </c:spPr>
    </c:plotArea>
    <c:legend>
      <c:legendPos val="b"/>
      <c:spPr>
        <a:noFill/>
        <a:ln>
          <a:noFill/>
        </a:ln>
        <a:effectLst/>
      </c:spPr>
      <c:txPr>
        <a:bodyPr rot="0" spcFirstLastPara="1" vertOverflow="ellipsis" vert="horz" wrap="square" anchor="ctr" anchorCtr="1"/>
        <a:lstStyle/>
        <a:p>
          <a:pPr>
            <a:defRPr lang="en-US" sz="2000" b="0" i="0" u="none" strike="noStrike" kern="1200" baseline="0">
              <a:solidFill>
                <a:schemeClr val="lt1">
                  <a:lumMod val="85000"/>
                </a:schemeClr>
              </a:solidFill>
              <a:latin typeface="+mn-lt"/>
              <a:ea typeface="+mn-ea"/>
              <a:cs typeface="+mn-cs"/>
            </a:defRPr>
          </a:pPr>
          <a:endParaRPr lang="en-US"/>
        </a:p>
      </c:txPr>
    </c:legend>
    <c:plotVisOnly val="1"/>
    <c:dispBlanksAs val="gap"/>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5.3028015455939402E-2"/>
          <c:y val="2.6197018078005445E-2"/>
          <c:w val="0.94697198454406062"/>
          <c:h val="0.7871234436496003"/>
        </c:manualLayout>
      </c:layout>
      <c:barChart>
        <c:barDir val="col"/>
        <c:grouping val="clustered"/>
        <c:ser>
          <c:idx val="0"/>
          <c:order val="0"/>
          <c:tx>
            <c:strRef>
              <c:f>Sheet2!$A$6</c:f>
              <c:strCache>
                <c:ptCount val="1"/>
                <c:pt idx="0">
                  <c:v>ENTROLLMENT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Lbls>
            <c:dLbl>
              <c:idx val="0"/>
              <c:layout>
                <c:manualLayout>
                  <c:x val="-4.5796922439220962E-2"/>
                  <c:y val="-2.3815470980004484E-3"/>
                </c:manualLayout>
              </c:layout>
              <c:tx>
                <c:rich>
                  <a:bodyPr/>
                  <a:lstStyle/>
                  <a:p>
                    <a:r>
                      <a:rPr lang="en-US" b="1" dirty="0" smtClean="0"/>
                      <a:t>665766</a:t>
                    </a:r>
                    <a:endParaRPr lang="en-US" b="1" dirty="0"/>
                  </a:p>
                </c:rich>
              </c:tx>
              <c:showVal val="1"/>
            </c:dLbl>
            <c:dLbl>
              <c:idx val="1"/>
              <c:tx>
                <c:rich>
                  <a:bodyPr/>
                  <a:lstStyle/>
                  <a:p>
                    <a:r>
                      <a:rPr lang="en-US" b="1" dirty="0" smtClean="0"/>
                      <a:t>956372</a:t>
                    </a:r>
                    <a:endParaRPr lang="en-US" b="1" dirty="0"/>
                  </a:p>
                </c:rich>
              </c:tx>
              <c:showVal val="1"/>
            </c:dLbl>
            <c:dLbl>
              <c:idx val="2"/>
              <c:layout>
                <c:manualLayout>
                  <c:x val="-5.3028015455939402E-2"/>
                  <c:y val="-4.7630941960009514E-3"/>
                </c:manualLayout>
              </c:layout>
              <c:tx>
                <c:rich>
                  <a:bodyPr/>
                  <a:lstStyle/>
                  <a:p>
                    <a:r>
                      <a:rPr lang="en-US" b="1" dirty="0" smtClean="0"/>
                      <a:t>11208</a:t>
                    </a:r>
                    <a:endParaRPr lang="en-US" b="1" dirty="0"/>
                  </a:p>
                </c:rich>
              </c:tx>
              <c:showVal val="1"/>
            </c:dLbl>
            <c:spPr>
              <a:noFill/>
              <a:ln>
                <a:noFill/>
              </a:ln>
              <a:effectLst/>
            </c:spPr>
            <c:txPr>
              <a:bodyPr rot="0" spcFirstLastPara="1" vertOverflow="ellipsis" vert="horz" wrap="square" anchor="ctr" anchorCtr="1"/>
              <a:lstStyle/>
              <a:p>
                <a:pPr>
                  <a:defRPr lang="en-US" sz="2000" b="1" i="0" u="none" strike="noStrike" kern="1200" baseline="0">
                    <a:solidFill>
                      <a:schemeClr val="lt1">
                        <a:lumMod val="85000"/>
                      </a:schemeClr>
                    </a:solidFill>
                    <a:latin typeface="+mn-lt"/>
                    <a:ea typeface="+mn-ea"/>
                    <a:cs typeface="+mn-cs"/>
                  </a:defRPr>
                </a:pPr>
                <a:endParaRPr lang="en-US"/>
              </a:p>
            </c:txPr>
            <c:showVal val="1"/>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Sheet2!$B$5:$D$5</c:f>
              <c:strCache>
                <c:ptCount val="3"/>
                <c:pt idx="0">
                  <c:v>(Govt+LB)</c:v>
                </c:pt>
                <c:pt idx="1">
                  <c:v>GA</c:v>
                </c:pt>
                <c:pt idx="2">
                  <c:v>Special Training Centers</c:v>
                </c:pt>
              </c:strCache>
            </c:strRef>
          </c:cat>
          <c:val>
            <c:numRef>
              <c:f>Sheet2!$B$6:$D$6</c:f>
              <c:numCache>
                <c:formatCode>General</c:formatCode>
                <c:ptCount val="3"/>
                <c:pt idx="0">
                  <c:v>580831</c:v>
                </c:pt>
                <c:pt idx="1">
                  <c:v>1003432</c:v>
                </c:pt>
                <c:pt idx="2">
                  <c:v>11219</c:v>
                </c:pt>
              </c:numCache>
            </c:numRef>
          </c:val>
        </c:ser>
        <c:ser>
          <c:idx val="1"/>
          <c:order val="1"/>
          <c:tx>
            <c:strRef>
              <c:f>Sheet2!$A$7</c:f>
              <c:strCache>
                <c:ptCount val="1"/>
                <c:pt idx="0">
                  <c:v>OPTED</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Lbls>
            <c:dLbl>
              <c:idx val="0"/>
              <c:layout>
                <c:manualLayout>
                  <c:x val="3.5993002731303451E-2"/>
                  <c:y val="3.7592814703634875E-3"/>
                </c:manualLayout>
              </c:layout>
              <c:tx>
                <c:rich>
                  <a:bodyPr/>
                  <a:lstStyle/>
                  <a:p>
                    <a:r>
                      <a:rPr lang="en-US" b="1" dirty="0" smtClean="0"/>
                      <a:t>641417</a:t>
                    </a:r>
                    <a:endParaRPr lang="en-US" b="1" dirty="0"/>
                  </a:p>
                </c:rich>
              </c:tx>
              <c:showVal val="1"/>
            </c:dLbl>
            <c:dLbl>
              <c:idx val="1"/>
              <c:layout>
                <c:manualLayout>
                  <c:x val="3.4530082390808126E-2"/>
                  <c:y val="1.1094259008811365E-2"/>
                </c:manualLayout>
              </c:layout>
              <c:tx>
                <c:rich>
                  <a:bodyPr/>
                  <a:lstStyle/>
                  <a:p>
                    <a:r>
                      <a:rPr lang="en-US" b="1" dirty="0" smtClean="0"/>
                      <a:t>932681</a:t>
                    </a:r>
                    <a:endParaRPr lang="en-US" b="1" dirty="0"/>
                  </a:p>
                </c:rich>
              </c:tx>
              <c:showVal val="1"/>
            </c:dLbl>
            <c:dLbl>
              <c:idx val="2"/>
              <c:layout>
                <c:manualLayout>
                  <c:x val="1.4137071536387123E-2"/>
                  <c:y val="-2.0620634924206793E-2"/>
                </c:manualLayout>
              </c:layout>
              <c:tx>
                <c:rich>
                  <a:bodyPr/>
                  <a:lstStyle/>
                  <a:p>
                    <a:r>
                      <a:rPr lang="en-US" b="1" dirty="0" smtClean="0"/>
                      <a:t>11133</a:t>
                    </a:r>
                    <a:endParaRPr lang="en-US" b="1" dirty="0"/>
                  </a:p>
                </c:rich>
              </c:tx>
              <c:showVal val="1"/>
            </c:dLbl>
            <c:spPr>
              <a:noFill/>
              <a:ln>
                <a:noFill/>
              </a:ln>
              <a:effectLst/>
            </c:spPr>
            <c:txPr>
              <a:bodyPr rot="0" spcFirstLastPara="1" vertOverflow="ellipsis" vert="horz" wrap="square" anchor="ctr" anchorCtr="1"/>
              <a:lstStyle/>
              <a:p>
                <a:pPr>
                  <a:defRPr lang="en-US" sz="2000" b="1" i="0" u="none" strike="noStrike" kern="1200" baseline="0">
                    <a:solidFill>
                      <a:schemeClr val="lt1">
                        <a:lumMod val="85000"/>
                      </a:schemeClr>
                    </a:solidFill>
                    <a:latin typeface="+mn-lt"/>
                    <a:ea typeface="+mn-ea"/>
                    <a:cs typeface="+mn-cs"/>
                  </a:defRPr>
                </a:pPr>
                <a:endParaRPr lang="en-US"/>
              </a:p>
            </c:txPr>
            <c:showVal val="1"/>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Sheet2!$B$5:$D$5</c:f>
              <c:strCache>
                <c:ptCount val="3"/>
                <c:pt idx="0">
                  <c:v>(Govt+LB)</c:v>
                </c:pt>
                <c:pt idx="1">
                  <c:v>GA</c:v>
                </c:pt>
                <c:pt idx="2">
                  <c:v>Special Training Centers</c:v>
                </c:pt>
              </c:strCache>
            </c:strRef>
          </c:cat>
          <c:val>
            <c:numRef>
              <c:f>Sheet2!$B$7:$D$7</c:f>
              <c:numCache>
                <c:formatCode>General</c:formatCode>
                <c:ptCount val="3"/>
                <c:pt idx="0">
                  <c:v>571428</c:v>
                </c:pt>
                <c:pt idx="1">
                  <c:v>948789</c:v>
                </c:pt>
                <c:pt idx="2">
                  <c:v>10923</c:v>
                </c:pt>
              </c:numCache>
            </c:numRef>
          </c:val>
        </c:ser>
        <c:dLbls>
          <c:showVal val="1"/>
        </c:dLbls>
        <c:axId val="62296448"/>
        <c:axId val="62297984"/>
      </c:barChart>
      <c:catAx>
        <c:axId val="62296448"/>
        <c:scaling>
          <c:orientation val="minMax"/>
        </c:scaling>
        <c:axPos val="b"/>
        <c:numFmt formatCode="General" sourceLinked="1"/>
        <c:maj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lang="en-US" sz="2000" b="0" i="0" u="none" strike="noStrike" kern="1200" baseline="0">
                <a:solidFill>
                  <a:schemeClr val="lt1">
                    <a:lumMod val="85000"/>
                  </a:schemeClr>
                </a:solidFill>
                <a:latin typeface="+mn-lt"/>
                <a:ea typeface="+mn-ea"/>
                <a:cs typeface="+mn-cs"/>
              </a:defRPr>
            </a:pPr>
            <a:endParaRPr lang="en-US"/>
          </a:p>
        </c:txPr>
        <c:crossAx val="62297984"/>
        <c:crosses val="autoZero"/>
        <c:auto val="1"/>
        <c:lblAlgn val="ctr"/>
        <c:lblOffset val="100"/>
      </c:catAx>
      <c:valAx>
        <c:axId val="62297984"/>
        <c:scaling>
          <c:orientation val="minMax"/>
        </c:scaling>
        <c:delete val="1"/>
        <c:axPos val="l"/>
        <c:numFmt formatCode="General" sourceLinked="1"/>
        <c:majorTickMark val="none"/>
        <c:tickLblPos val="none"/>
        <c:crossAx val="62296448"/>
        <c:crosses val="autoZero"/>
        <c:crossBetween val="between"/>
      </c:valAx>
      <c:spPr>
        <a:noFill/>
        <a:ln w="25400">
          <a:noFill/>
        </a:ln>
        <a:effectLst/>
      </c:spPr>
    </c:plotArea>
    <c:plotVisOnly val="1"/>
    <c:dispBlanksAs val="gap"/>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baseline="0"/>
      </a:pPr>
      <a:endParaRPr lang="en-US"/>
    </a:p>
  </c:txPr>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42"/>
  <c:chart>
    <c:plotArea>
      <c:layout>
        <c:manualLayout>
          <c:layoutTarget val="inner"/>
          <c:xMode val="edge"/>
          <c:yMode val="edge"/>
          <c:x val="2.9033313285037443E-2"/>
          <c:y val="2.6570048309178806E-2"/>
          <c:w val="0.69979948932958613"/>
          <c:h val="0.7840922058655716"/>
        </c:manualLayout>
      </c:layout>
      <c:barChart>
        <c:barDir val="col"/>
        <c:grouping val="clustered"/>
        <c:ser>
          <c:idx val="0"/>
          <c:order val="0"/>
          <c:tx>
            <c:strRef>
              <c:f>Sheet1!$B$1</c:f>
              <c:strCache>
                <c:ptCount val="1"/>
                <c:pt idx="0">
                  <c:v>ENROLMENT</c:v>
                </c:pt>
              </c:strCache>
            </c:strRef>
          </c:tx>
          <c:cat>
            <c:strRef>
              <c:f>Sheet1!$A$2:$A$4</c:f>
              <c:strCache>
                <c:ptCount val="3"/>
                <c:pt idx="0">
                  <c:v>Govt + LB</c:v>
                </c:pt>
                <c:pt idx="1">
                  <c:v>GA</c:v>
                </c:pt>
                <c:pt idx="2">
                  <c:v>STC</c:v>
                </c:pt>
              </c:strCache>
            </c:strRef>
          </c:cat>
          <c:val>
            <c:numRef>
              <c:f>Sheet1!$B$2:$B$4</c:f>
              <c:numCache>
                <c:formatCode>General</c:formatCode>
                <c:ptCount val="3"/>
                <c:pt idx="0">
                  <c:v>405930</c:v>
                </c:pt>
                <c:pt idx="1">
                  <c:v>647446</c:v>
                </c:pt>
                <c:pt idx="2">
                  <c:v>12377</c:v>
                </c:pt>
              </c:numCache>
            </c:numRef>
          </c:val>
        </c:ser>
        <c:ser>
          <c:idx val="1"/>
          <c:order val="1"/>
          <c:tx>
            <c:strRef>
              <c:f>Sheet1!$C$1</c:f>
              <c:strCache>
                <c:ptCount val="1"/>
                <c:pt idx="0">
                  <c:v>COVERAGE</c:v>
                </c:pt>
              </c:strCache>
            </c:strRef>
          </c:tx>
          <c:cat>
            <c:strRef>
              <c:f>Sheet1!$A$2:$A$4</c:f>
              <c:strCache>
                <c:ptCount val="3"/>
                <c:pt idx="0">
                  <c:v>Govt + LB</c:v>
                </c:pt>
                <c:pt idx="1">
                  <c:v>GA</c:v>
                </c:pt>
                <c:pt idx="2">
                  <c:v>STC</c:v>
                </c:pt>
              </c:strCache>
            </c:strRef>
          </c:cat>
          <c:val>
            <c:numRef>
              <c:f>Sheet1!$C$2:$C$4</c:f>
              <c:numCache>
                <c:formatCode>General</c:formatCode>
                <c:ptCount val="3"/>
                <c:pt idx="0">
                  <c:v>369702</c:v>
                </c:pt>
                <c:pt idx="1">
                  <c:v>591212</c:v>
                </c:pt>
                <c:pt idx="2">
                  <c:v>11706</c:v>
                </c:pt>
              </c:numCache>
            </c:numRef>
          </c:val>
        </c:ser>
        <c:axId val="62514304"/>
        <c:axId val="62515840"/>
      </c:barChart>
      <c:catAx>
        <c:axId val="62514304"/>
        <c:scaling>
          <c:orientation val="minMax"/>
        </c:scaling>
        <c:axPos val="b"/>
        <c:tickLblPos val="nextTo"/>
        <c:crossAx val="62515840"/>
        <c:crosses val="autoZero"/>
        <c:auto val="1"/>
        <c:lblAlgn val="ctr"/>
        <c:lblOffset val="100"/>
      </c:catAx>
      <c:valAx>
        <c:axId val="62515840"/>
        <c:scaling>
          <c:orientation val="minMax"/>
        </c:scaling>
        <c:delete val="1"/>
        <c:axPos val="l"/>
        <c:numFmt formatCode="General" sourceLinked="1"/>
        <c:tickLblPos val="none"/>
        <c:crossAx val="62514304"/>
        <c:crosses val="autoZero"/>
        <c:crossBetween val="between"/>
      </c:valAx>
      <c:spPr>
        <a:noFill/>
      </c:spPr>
    </c:plotArea>
    <c:legend>
      <c:legendPos val="r"/>
      <c:layout>
        <c:manualLayout>
          <c:xMode val="edge"/>
          <c:yMode val="edge"/>
          <c:x val="0.63117529429222163"/>
          <c:y val="0.22857461567304033"/>
          <c:w val="0.36645985193633696"/>
          <c:h val="0.19883427071616094"/>
        </c:manualLayout>
      </c:layout>
      <c:txPr>
        <a:bodyPr/>
        <a:lstStyle/>
        <a:p>
          <a:pPr>
            <a:defRPr sz="2000"/>
          </a:pPr>
          <a:endParaRPr lang="en-US"/>
        </a:p>
      </c:txPr>
    </c:legend>
    <c:plotVisOnly val="1"/>
  </c:chart>
  <c:spPr>
    <a:solidFill>
      <a:schemeClr val="bg2">
        <a:lumMod val="50000"/>
      </a:schemeClr>
    </a:solidFill>
    <a:ln>
      <a:solidFill>
        <a:schemeClr val="tx1">
          <a:lumMod val="85000"/>
          <a:lumOff val="15000"/>
        </a:schemeClr>
      </a:solidFill>
    </a:ln>
  </c:spPr>
  <c:txPr>
    <a:bodyPr/>
    <a:lstStyle/>
    <a:p>
      <a:pPr>
        <a:defRPr sz="1800"/>
      </a:pPr>
      <a:endParaRPr lang="en-US"/>
    </a:p>
  </c:txPr>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42"/>
  <c:chart>
    <c:plotArea>
      <c:layout>
        <c:manualLayout>
          <c:layoutTarget val="inner"/>
          <c:xMode val="edge"/>
          <c:yMode val="edge"/>
          <c:x val="0.11242232054793019"/>
          <c:y val="5.0874915222170025E-2"/>
          <c:w val="0.59134607649201321"/>
          <c:h val="0.83286461682024215"/>
        </c:manualLayout>
      </c:layout>
      <c:barChart>
        <c:barDir val="col"/>
        <c:grouping val="clustered"/>
        <c:ser>
          <c:idx val="0"/>
          <c:order val="0"/>
          <c:tx>
            <c:strRef>
              <c:f>Sheet1!$B$1</c:f>
              <c:strCache>
                <c:ptCount val="1"/>
                <c:pt idx="0">
                  <c:v>OB</c:v>
                </c:pt>
              </c:strCache>
            </c:strRef>
          </c:tx>
          <c:dLbls>
            <c:showVal val="1"/>
          </c:dLbls>
          <c:cat>
            <c:strRef>
              <c:f>Sheet1!$A$2:$A$3</c:f>
              <c:strCache>
                <c:ptCount val="2"/>
                <c:pt idx="0">
                  <c:v>Primary</c:v>
                </c:pt>
                <c:pt idx="1">
                  <c:v>Upper Primary</c:v>
                </c:pt>
              </c:strCache>
            </c:strRef>
          </c:cat>
          <c:val>
            <c:numRef>
              <c:f>Sheet1!$B$2:$B$3</c:f>
              <c:numCache>
                <c:formatCode>General</c:formatCode>
                <c:ptCount val="2"/>
                <c:pt idx="0">
                  <c:v>1090.0999999999999</c:v>
                </c:pt>
                <c:pt idx="1">
                  <c:v>4319.55</c:v>
                </c:pt>
              </c:numCache>
            </c:numRef>
          </c:val>
        </c:ser>
        <c:ser>
          <c:idx val="1"/>
          <c:order val="1"/>
          <c:tx>
            <c:strRef>
              <c:f>Sheet1!$C$1</c:f>
              <c:strCache>
                <c:ptCount val="1"/>
                <c:pt idx="0">
                  <c:v>Lifted from FCI</c:v>
                </c:pt>
              </c:strCache>
            </c:strRef>
          </c:tx>
          <c:dLbls>
            <c:dLbl>
              <c:idx val="0"/>
              <c:layout>
                <c:manualLayout>
                  <c:x val="-4.1987403778866311E-2"/>
                  <c:y val="-7.636017309909285E-3"/>
                </c:manualLayout>
              </c:layout>
              <c:dLblPos val="outEnd"/>
              <c:showVal val="1"/>
            </c:dLbl>
            <c:dLblPos val="outEnd"/>
            <c:showVal val="1"/>
          </c:dLbls>
          <c:cat>
            <c:strRef>
              <c:f>Sheet1!$A$2:$A$3</c:f>
              <c:strCache>
                <c:ptCount val="2"/>
                <c:pt idx="0">
                  <c:v>Primary</c:v>
                </c:pt>
                <c:pt idx="1">
                  <c:v>Upper Primary</c:v>
                </c:pt>
              </c:strCache>
            </c:strRef>
          </c:cat>
          <c:val>
            <c:numRef>
              <c:f>Sheet1!$C$2:$C$3</c:f>
              <c:numCache>
                <c:formatCode>General</c:formatCode>
                <c:ptCount val="2"/>
                <c:pt idx="0">
                  <c:v>30594.58</c:v>
                </c:pt>
                <c:pt idx="1">
                  <c:v>31009.35</c:v>
                </c:pt>
              </c:numCache>
            </c:numRef>
          </c:val>
        </c:ser>
        <c:ser>
          <c:idx val="2"/>
          <c:order val="2"/>
          <c:tx>
            <c:strRef>
              <c:f>Sheet1!$D$1</c:f>
              <c:strCache>
                <c:ptCount val="1"/>
                <c:pt idx="0">
                  <c:v>Aggregate Consumption</c:v>
                </c:pt>
              </c:strCache>
            </c:strRef>
          </c:tx>
          <c:dLbls>
            <c:dLbl>
              <c:idx val="0"/>
              <c:layout>
                <c:manualLayout>
                  <c:x val="3.9188243526942029E-2"/>
                  <c:y val="-1.5272034619818634E-2"/>
                </c:manualLayout>
              </c:layout>
              <c:dLblPos val="outEnd"/>
              <c:showVal val="1"/>
            </c:dLbl>
            <c:dLbl>
              <c:idx val="1"/>
              <c:layout>
                <c:manualLayout>
                  <c:x val="5.458362491252701E-2"/>
                  <c:y val="-5.0906782066061831E-3"/>
                </c:manualLayout>
              </c:layout>
              <c:dLblPos val="outEnd"/>
              <c:showVal val="1"/>
            </c:dLbl>
            <c:dLblPos val="outEnd"/>
            <c:showVal val="1"/>
          </c:dLbls>
          <c:cat>
            <c:strRef>
              <c:f>Sheet1!$A$2:$A$3</c:f>
              <c:strCache>
                <c:ptCount val="2"/>
                <c:pt idx="0">
                  <c:v>Primary</c:v>
                </c:pt>
                <c:pt idx="1">
                  <c:v>Upper Primary</c:v>
                </c:pt>
              </c:strCache>
            </c:strRef>
          </c:cat>
          <c:val>
            <c:numRef>
              <c:f>Sheet1!$D$2:$D$3</c:f>
              <c:numCache>
                <c:formatCode>General</c:formatCode>
                <c:ptCount val="2"/>
                <c:pt idx="0">
                  <c:v>31961.52</c:v>
                </c:pt>
                <c:pt idx="1">
                  <c:v>29178.57</c:v>
                </c:pt>
              </c:numCache>
            </c:numRef>
          </c:val>
        </c:ser>
        <c:ser>
          <c:idx val="3"/>
          <c:order val="3"/>
          <c:tx>
            <c:strRef>
              <c:f>Sheet1!$E$1</c:f>
              <c:strCache>
                <c:ptCount val="1"/>
                <c:pt idx="0">
                  <c:v>Balance</c:v>
                </c:pt>
              </c:strCache>
            </c:strRef>
          </c:tx>
          <c:dLbls>
            <c:dLbl>
              <c:idx val="0"/>
              <c:layout>
                <c:manualLayout>
                  <c:x val="1.9594121763471074E-2"/>
                  <c:y val="-2.5453391033030885E-3"/>
                </c:manualLayout>
              </c:layout>
              <c:dLblPos val="outEnd"/>
              <c:showVal val="1"/>
            </c:dLbl>
            <c:dLbl>
              <c:idx val="1"/>
              <c:layout>
                <c:manualLayout>
                  <c:x val="1.1196641007697693E-2"/>
                  <c:y val="-1.2726695516515478E-2"/>
                </c:manualLayout>
              </c:layout>
              <c:dLblPos val="outEnd"/>
              <c:showVal val="1"/>
            </c:dLbl>
            <c:dLblPos val="outEnd"/>
            <c:showVal val="1"/>
          </c:dLbls>
          <c:cat>
            <c:strRef>
              <c:f>Sheet1!$A$2:$A$3</c:f>
              <c:strCache>
                <c:ptCount val="2"/>
                <c:pt idx="0">
                  <c:v>Primary</c:v>
                </c:pt>
                <c:pt idx="1">
                  <c:v>Upper Primary</c:v>
                </c:pt>
              </c:strCache>
            </c:strRef>
          </c:cat>
          <c:val>
            <c:numRef>
              <c:f>Sheet1!$E$2:$E$3</c:f>
              <c:numCache>
                <c:formatCode>General</c:formatCode>
                <c:ptCount val="2"/>
                <c:pt idx="0">
                  <c:v>-276.83999999999969</c:v>
                </c:pt>
                <c:pt idx="1">
                  <c:v>6150.33</c:v>
                </c:pt>
              </c:numCache>
            </c:numRef>
          </c:val>
        </c:ser>
        <c:dLbls>
          <c:showVal val="1"/>
        </c:dLbls>
        <c:axId val="161514240"/>
        <c:axId val="161515776"/>
      </c:barChart>
      <c:catAx>
        <c:axId val="161514240"/>
        <c:scaling>
          <c:orientation val="minMax"/>
        </c:scaling>
        <c:axPos val="b"/>
        <c:tickLblPos val="nextTo"/>
        <c:crossAx val="161515776"/>
        <c:crosses val="autoZero"/>
        <c:auto val="1"/>
        <c:lblAlgn val="ctr"/>
        <c:lblOffset val="100"/>
      </c:catAx>
      <c:valAx>
        <c:axId val="161515776"/>
        <c:scaling>
          <c:orientation val="minMax"/>
        </c:scaling>
        <c:axPos val="l"/>
        <c:numFmt formatCode="General" sourceLinked="1"/>
        <c:tickLblPos val="nextTo"/>
        <c:crossAx val="161514240"/>
        <c:crosses val="autoZero"/>
        <c:crossBetween val="between"/>
      </c:valAx>
    </c:plotArea>
    <c:legend>
      <c:legendPos val="r"/>
      <c:layout>
        <c:manualLayout>
          <c:xMode val="edge"/>
          <c:yMode val="edge"/>
          <c:x val="0.70096923678802081"/>
          <c:y val="0.35870722427363633"/>
          <c:w val="0.28363538182639675"/>
          <c:h val="0.28258555145272735"/>
        </c:manualLayout>
      </c:layout>
    </c:legend>
    <c:plotVisOnly val="1"/>
  </c:chart>
  <c:txPr>
    <a:bodyPr/>
    <a:lstStyle/>
    <a:p>
      <a:pPr>
        <a:defRPr sz="1800"/>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style val="34"/>
  <c:chart>
    <c:plotArea>
      <c:layout>
        <c:manualLayout>
          <c:layoutTarget val="inner"/>
          <c:xMode val="edge"/>
          <c:yMode val="edge"/>
          <c:x val="8.985414611837024E-2"/>
          <c:y val="4.2977097620861923E-2"/>
          <c:w val="0.8971402280103371"/>
          <c:h val="0.83692659385319079"/>
        </c:manualLayout>
      </c:layout>
      <c:barChart>
        <c:barDir val="col"/>
        <c:grouping val="clustered"/>
        <c:ser>
          <c:idx val="0"/>
          <c:order val="0"/>
          <c:tx>
            <c:strRef>
              <c:f>Sheet1!$B$1</c:f>
              <c:strCache>
                <c:ptCount val="1"/>
                <c:pt idx="0">
                  <c:v>OB</c:v>
                </c:pt>
              </c:strCache>
            </c:strRef>
          </c:tx>
          <c:dLbls>
            <c:showVal val="1"/>
          </c:dLbls>
          <c:cat>
            <c:numRef>
              <c:f>Sheet1!$A$2</c:f>
              <c:numCache>
                <c:formatCode>General</c:formatCode>
                <c:ptCount val="1"/>
              </c:numCache>
            </c:numRef>
          </c:cat>
          <c:val>
            <c:numRef>
              <c:f>Sheet1!$B$2</c:f>
              <c:numCache>
                <c:formatCode>General</c:formatCode>
                <c:ptCount val="1"/>
                <c:pt idx="0">
                  <c:v>12.68</c:v>
                </c:pt>
              </c:numCache>
            </c:numRef>
          </c:val>
        </c:ser>
        <c:ser>
          <c:idx val="1"/>
          <c:order val="1"/>
          <c:tx>
            <c:strRef>
              <c:f>Sheet1!$C$1</c:f>
              <c:strCache>
                <c:ptCount val="1"/>
                <c:pt idx="0">
                  <c:v>Allocation</c:v>
                </c:pt>
              </c:strCache>
            </c:strRef>
          </c:tx>
          <c:dLbls>
            <c:showVal val="1"/>
          </c:dLbls>
          <c:cat>
            <c:numRef>
              <c:f>Sheet1!$A$2</c:f>
              <c:numCache>
                <c:formatCode>General</c:formatCode>
                <c:ptCount val="1"/>
              </c:numCache>
            </c:numRef>
          </c:cat>
          <c:val>
            <c:numRef>
              <c:f>Sheet1!$C$2</c:f>
              <c:numCache>
                <c:formatCode>General</c:formatCode>
                <c:ptCount val="1"/>
                <c:pt idx="0">
                  <c:v>2010.1</c:v>
                </c:pt>
              </c:numCache>
            </c:numRef>
          </c:val>
        </c:ser>
        <c:ser>
          <c:idx val="2"/>
          <c:order val="2"/>
          <c:tx>
            <c:strRef>
              <c:f>Sheet1!$D$1</c:f>
              <c:strCache>
                <c:ptCount val="1"/>
                <c:pt idx="0">
                  <c:v>Release</c:v>
                </c:pt>
              </c:strCache>
            </c:strRef>
          </c:tx>
          <c:dLbls>
            <c:showVal val="1"/>
          </c:dLbls>
          <c:cat>
            <c:numRef>
              <c:f>Sheet1!$A$2</c:f>
              <c:numCache>
                <c:formatCode>General</c:formatCode>
                <c:ptCount val="1"/>
              </c:numCache>
            </c:numRef>
          </c:cat>
          <c:val>
            <c:numRef>
              <c:f>Sheet1!$D$2</c:f>
              <c:numCache>
                <c:formatCode>General</c:formatCode>
                <c:ptCount val="1"/>
                <c:pt idx="0">
                  <c:v>1835.44</c:v>
                </c:pt>
              </c:numCache>
            </c:numRef>
          </c:val>
        </c:ser>
        <c:ser>
          <c:idx val="3"/>
          <c:order val="3"/>
          <c:tx>
            <c:strRef>
              <c:f>Sheet1!$E$1</c:f>
              <c:strCache>
                <c:ptCount val="1"/>
                <c:pt idx="0">
                  <c:v>Expenditure</c:v>
                </c:pt>
              </c:strCache>
            </c:strRef>
          </c:tx>
          <c:dLbls>
            <c:showVal val="1"/>
          </c:dLbls>
          <c:cat>
            <c:numRef>
              <c:f>Sheet1!$A$2</c:f>
              <c:numCache>
                <c:formatCode>General</c:formatCode>
                <c:ptCount val="1"/>
              </c:numCache>
            </c:numRef>
          </c:cat>
          <c:val>
            <c:numRef>
              <c:f>Sheet1!$E$2</c:f>
              <c:numCache>
                <c:formatCode>General</c:formatCode>
                <c:ptCount val="1"/>
                <c:pt idx="0">
                  <c:v>1848.1</c:v>
                </c:pt>
              </c:numCache>
            </c:numRef>
          </c:val>
        </c:ser>
        <c:ser>
          <c:idx val="4"/>
          <c:order val="4"/>
          <c:tx>
            <c:strRef>
              <c:f>Sheet1!$F$1</c:f>
              <c:strCache>
                <c:ptCount val="1"/>
                <c:pt idx="0">
                  <c:v>Balance</c:v>
                </c:pt>
              </c:strCache>
            </c:strRef>
          </c:tx>
          <c:dLbls>
            <c:showVal val="1"/>
          </c:dLbls>
          <c:cat>
            <c:numRef>
              <c:f>Sheet1!$A$2</c:f>
              <c:numCache>
                <c:formatCode>General</c:formatCode>
                <c:ptCount val="1"/>
              </c:numCache>
            </c:numRef>
          </c:cat>
          <c:val>
            <c:numRef>
              <c:f>Sheet1!$F$2</c:f>
              <c:numCache>
                <c:formatCode>General</c:formatCode>
                <c:ptCount val="1"/>
                <c:pt idx="0">
                  <c:v>2.0000000000000011E-2</c:v>
                </c:pt>
              </c:numCache>
            </c:numRef>
          </c:val>
        </c:ser>
        <c:ser>
          <c:idx val="5"/>
          <c:order val="5"/>
          <c:tx>
            <c:strRef>
              <c:f>Sheet1!$G$1</c:f>
              <c:strCache>
                <c:ptCount val="1"/>
                <c:pt idx="0">
                  <c:v>Column1</c:v>
                </c:pt>
              </c:strCache>
            </c:strRef>
          </c:tx>
          <c:dLbls>
            <c:showVal val="1"/>
          </c:dLbls>
          <c:cat>
            <c:numRef>
              <c:f>Sheet1!$A$2</c:f>
              <c:numCache>
                <c:formatCode>General</c:formatCode>
                <c:ptCount val="1"/>
              </c:numCache>
            </c:numRef>
          </c:cat>
          <c:val>
            <c:numRef>
              <c:f>Sheet1!$G$2</c:f>
              <c:numCache>
                <c:formatCode>General</c:formatCode>
                <c:ptCount val="1"/>
                <c:pt idx="0">
                  <c:v>2.0000000000209212E-2</c:v>
                </c:pt>
              </c:numCache>
            </c:numRef>
          </c:val>
        </c:ser>
        <c:dLbls>
          <c:showVal val="1"/>
        </c:dLbls>
        <c:axId val="175428352"/>
        <c:axId val="175429888"/>
      </c:barChart>
      <c:catAx>
        <c:axId val="175428352"/>
        <c:scaling>
          <c:orientation val="minMax"/>
        </c:scaling>
        <c:axPos val="b"/>
        <c:numFmt formatCode="General" sourceLinked="1"/>
        <c:tickLblPos val="nextTo"/>
        <c:crossAx val="175429888"/>
        <c:crosses val="autoZero"/>
        <c:auto val="1"/>
        <c:lblAlgn val="ctr"/>
        <c:lblOffset val="100"/>
      </c:catAx>
      <c:valAx>
        <c:axId val="175429888"/>
        <c:scaling>
          <c:orientation val="minMax"/>
        </c:scaling>
        <c:axPos val="l"/>
        <c:numFmt formatCode="General" sourceLinked="1"/>
        <c:tickLblPos val="nextTo"/>
        <c:crossAx val="175428352"/>
        <c:crosses val="autoZero"/>
        <c:crossBetween val="between"/>
      </c:valAx>
    </c:plotArea>
    <c:legend>
      <c:legendPos val="r"/>
    </c:legend>
    <c:plotVisOnly val="1"/>
  </c:chart>
  <c:txPr>
    <a:bodyPr/>
    <a:lstStyle/>
    <a:p>
      <a:pPr>
        <a:defRPr sz="1800"/>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0402483979215686"/>
          <c:y val="5.0874915222170018E-2"/>
          <c:w val="0.71362033909512501"/>
          <c:h val="0.83286461682024215"/>
        </c:manualLayout>
      </c:layout>
      <c:barChart>
        <c:barDir val="col"/>
        <c:grouping val="clustered"/>
        <c:ser>
          <c:idx val="0"/>
          <c:order val="0"/>
          <c:tx>
            <c:strRef>
              <c:f>Sheet1!$B$1</c:f>
              <c:strCache>
                <c:ptCount val="1"/>
                <c:pt idx="0">
                  <c:v>Allocation</c:v>
                </c:pt>
              </c:strCache>
            </c:strRef>
          </c:tx>
          <c:dLbls>
            <c:showVal val="1"/>
          </c:dLbls>
          <c:cat>
            <c:strRef>
              <c:f>Sheet1!$A$2:$A$3</c:f>
              <c:strCache>
                <c:ptCount val="2"/>
                <c:pt idx="0">
                  <c:v>Centre share</c:v>
                </c:pt>
                <c:pt idx="1">
                  <c:v>State share</c:v>
                </c:pt>
              </c:strCache>
            </c:strRef>
          </c:cat>
          <c:val>
            <c:numRef>
              <c:f>Sheet1!$B$2:$B$3</c:f>
              <c:numCache>
                <c:formatCode>General</c:formatCode>
                <c:ptCount val="2"/>
                <c:pt idx="0">
                  <c:v>8269.7000000000007</c:v>
                </c:pt>
                <c:pt idx="1">
                  <c:v>17841.830000000002</c:v>
                </c:pt>
              </c:numCache>
            </c:numRef>
          </c:val>
        </c:ser>
        <c:ser>
          <c:idx val="1"/>
          <c:order val="1"/>
          <c:tx>
            <c:strRef>
              <c:f>Sheet1!$C$1</c:f>
              <c:strCache>
                <c:ptCount val="1"/>
                <c:pt idx="0">
                  <c:v>OB</c:v>
                </c:pt>
              </c:strCache>
            </c:strRef>
          </c:tx>
          <c:dLbls>
            <c:showVal val="1"/>
          </c:dLbls>
          <c:cat>
            <c:strRef>
              <c:f>Sheet1!$A$2:$A$3</c:f>
              <c:strCache>
                <c:ptCount val="2"/>
                <c:pt idx="0">
                  <c:v>Centre share</c:v>
                </c:pt>
                <c:pt idx="1">
                  <c:v>State share</c:v>
                </c:pt>
              </c:strCache>
            </c:strRef>
          </c:cat>
          <c:val>
            <c:numRef>
              <c:f>Sheet1!$C$2:$C$3</c:f>
              <c:numCache>
                <c:formatCode>General</c:formatCode>
                <c:ptCount val="2"/>
                <c:pt idx="0">
                  <c:v>725.99</c:v>
                </c:pt>
                <c:pt idx="1">
                  <c:v>0</c:v>
                </c:pt>
              </c:numCache>
            </c:numRef>
          </c:val>
        </c:ser>
        <c:ser>
          <c:idx val="2"/>
          <c:order val="2"/>
          <c:tx>
            <c:strRef>
              <c:f>Sheet1!$D$1</c:f>
              <c:strCache>
                <c:ptCount val="1"/>
                <c:pt idx="0">
                  <c:v>Release</c:v>
                </c:pt>
              </c:strCache>
            </c:strRef>
          </c:tx>
          <c:dLbls>
            <c:dLbl>
              <c:idx val="0"/>
              <c:layout>
                <c:manualLayout>
                  <c:x val="4.1987403778866337E-3"/>
                  <c:y val="-7.6360173099092824E-3"/>
                </c:manualLayout>
              </c:layout>
              <c:dLblPos val="outEnd"/>
              <c:showVal val="1"/>
            </c:dLbl>
            <c:dLbl>
              <c:idx val="1"/>
              <c:layout>
                <c:manualLayout>
                  <c:x val="1.3995801259622227E-2"/>
                  <c:y val="0"/>
                </c:manualLayout>
              </c:layout>
              <c:dLblPos val="outEnd"/>
              <c:showVal val="1"/>
            </c:dLbl>
            <c:dLblPos val="outEnd"/>
            <c:showVal val="1"/>
          </c:dLbls>
          <c:cat>
            <c:strRef>
              <c:f>Sheet1!$A$2:$A$3</c:f>
              <c:strCache>
                <c:ptCount val="2"/>
                <c:pt idx="0">
                  <c:v>Centre share</c:v>
                </c:pt>
                <c:pt idx="1">
                  <c:v>State share</c:v>
                </c:pt>
              </c:strCache>
            </c:strRef>
          </c:cat>
          <c:val>
            <c:numRef>
              <c:f>Sheet1!$D$2:$D$3</c:f>
              <c:numCache>
                <c:formatCode>General</c:formatCode>
                <c:ptCount val="2"/>
                <c:pt idx="0">
                  <c:v>7639.34</c:v>
                </c:pt>
                <c:pt idx="1">
                  <c:v>17841.830000000002</c:v>
                </c:pt>
              </c:numCache>
            </c:numRef>
          </c:val>
        </c:ser>
        <c:ser>
          <c:idx val="3"/>
          <c:order val="3"/>
          <c:tx>
            <c:strRef>
              <c:f>Sheet1!$E$1</c:f>
              <c:strCache>
                <c:ptCount val="1"/>
                <c:pt idx="0">
                  <c:v>Expenditure</c:v>
                </c:pt>
              </c:strCache>
            </c:strRef>
          </c:tx>
          <c:dLbls>
            <c:dLbl>
              <c:idx val="0"/>
              <c:layout>
                <c:manualLayout>
                  <c:x val="5.7382785164450723E-2"/>
                  <c:y val="-2.0362712826424812E-2"/>
                </c:manualLayout>
              </c:layout>
              <c:dLblPos val="outEnd"/>
              <c:showVal val="1"/>
            </c:dLbl>
            <c:dLbl>
              <c:idx val="1"/>
              <c:layout>
                <c:manualLayout>
                  <c:x val="5.3184044786563946E-2"/>
                  <c:y val="1.2726695516515465E-2"/>
                </c:manualLayout>
              </c:layout>
              <c:dLblPos val="outEnd"/>
              <c:showVal val="1"/>
            </c:dLbl>
            <c:dLblPos val="outEnd"/>
            <c:showVal val="1"/>
          </c:dLbls>
          <c:cat>
            <c:strRef>
              <c:f>Sheet1!$A$2:$A$3</c:f>
              <c:strCache>
                <c:ptCount val="2"/>
                <c:pt idx="0">
                  <c:v>Centre share</c:v>
                </c:pt>
                <c:pt idx="1">
                  <c:v>State share</c:v>
                </c:pt>
              </c:strCache>
            </c:strRef>
          </c:cat>
          <c:val>
            <c:numRef>
              <c:f>Sheet1!$E$2:$E$3</c:f>
              <c:numCache>
                <c:formatCode>General</c:formatCode>
                <c:ptCount val="2"/>
                <c:pt idx="0">
                  <c:v>8341.9599999999191</c:v>
                </c:pt>
                <c:pt idx="1">
                  <c:v>17227.259999999911</c:v>
                </c:pt>
              </c:numCache>
            </c:numRef>
          </c:val>
        </c:ser>
        <c:ser>
          <c:idx val="4"/>
          <c:order val="4"/>
          <c:tx>
            <c:strRef>
              <c:f>Sheet1!$F$1</c:f>
              <c:strCache>
                <c:ptCount val="1"/>
                <c:pt idx="0">
                  <c:v>Balance</c:v>
                </c:pt>
              </c:strCache>
            </c:strRef>
          </c:tx>
          <c:dLbls>
            <c:dLbl>
              <c:idx val="0"/>
              <c:layout>
                <c:manualLayout>
                  <c:x val="2.2393282015395442E-2"/>
                  <c:y val="-9.3328022321171424E-17"/>
                </c:manualLayout>
              </c:layout>
              <c:dLblPos val="outEnd"/>
              <c:showVal val="1"/>
            </c:dLbl>
            <c:dLbl>
              <c:idx val="1"/>
              <c:layout>
                <c:manualLayout>
                  <c:x val="2.6592022393281987E-2"/>
                  <c:y val="0"/>
                </c:manualLayout>
              </c:layout>
              <c:dLblPos val="outEnd"/>
              <c:showVal val="1"/>
            </c:dLbl>
            <c:dLblPos val="outEnd"/>
            <c:showVal val="1"/>
          </c:dLbls>
          <c:cat>
            <c:strRef>
              <c:f>Sheet1!$A$2:$A$3</c:f>
              <c:strCache>
                <c:ptCount val="2"/>
                <c:pt idx="0">
                  <c:v>Centre share</c:v>
                </c:pt>
                <c:pt idx="1">
                  <c:v>State share</c:v>
                </c:pt>
              </c:strCache>
            </c:strRef>
          </c:cat>
          <c:val>
            <c:numRef>
              <c:f>Sheet1!$F$2:$F$3</c:f>
              <c:numCache>
                <c:formatCode>General</c:formatCode>
                <c:ptCount val="2"/>
                <c:pt idx="0">
                  <c:v>23.37</c:v>
                </c:pt>
                <c:pt idx="1">
                  <c:v>614.57000000000005</c:v>
                </c:pt>
              </c:numCache>
            </c:numRef>
          </c:val>
        </c:ser>
        <c:dLbls>
          <c:showVal val="1"/>
        </c:dLbls>
        <c:axId val="175684992"/>
        <c:axId val="175699072"/>
      </c:barChart>
      <c:catAx>
        <c:axId val="175684992"/>
        <c:scaling>
          <c:orientation val="minMax"/>
        </c:scaling>
        <c:axPos val="b"/>
        <c:tickLblPos val="nextTo"/>
        <c:crossAx val="175699072"/>
        <c:crosses val="autoZero"/>
        <c:auto val="1"/>
        <c:lblAlgn val="ctr"/>
        <c:lblOffset val="100"/>
      </c:catAx>
      <c:valAx>
        <c:axId val="175699072"/>
        <c:scaling>
          <c:orientation val="minMax"/>
        </c:scaling>
        <c:axPos val="l"/>
        <c:numFmt formatCode="General" sourceLinked="1"/>
        <c:tickLblPos val="nextTo"/>
        <c:crossAx val="175684992"/>
        <c:crosses val="autoZero"/>
        <c:crossBetween val="between"/>
      </c:valAx>
    </c:plotArea>
    <c:legend>
      <c:legendPos val="r"/>
    </c:legend>
    <c:plotVisOnly val="1"/>
  </c:chart>
  <c:txPr>
    <a:bodyPr/>
    <a:lstStyle/>
    <a:p>
      <a:pPr>
        <a:defRPr sz="1800"/>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0262525966619525"/>
          <c:y val="4.0693558808957669E-2"/>
          <c:w val="0.82138800879421159"/>
          <c:h val="0.78918110236220451"/>
        </c:manualLayout>
      </c:layout>
      <c:barChart>
        <c:barDir val="col"/>
        <c:grouping val="clustered"/>
        <c:ser>
          <c:idx val="0"/>
          <c:order val="0"/>
          <c:tx>
            <c:strRef>
              <c:f>Sheet1!$B$1</c:f>
              <c:strCache>
                <c:ptCount val="1"/>
                <c:pt idx="0">
                  <c:v>Allocation</c:v>
                </c:pt>
              </c:strCache>
            </c:strRef>
          </c:tx>
          <c:dLbls>
            <c:showVal val="1"/>
          </c:dLbls>
          <c:cat>
            <c:strRef>
              <c:f>Sheet1!$A$2:$A$3</c:f>
              <c:strCache>
                <c:ptCount val="2"/>
                <c:pt idx="0">
                  <c:v>Centre share</c:v>
                </c:pt>
                <c:pt idx="1">
                  <c:v>State share</c:v>
                </c:pt>
              </c:strCache>
            </c:strRef>
          </c:cat>
          <c:val>
            <c:numRef>
              <c:f>Sheet1!$B$2:$B$3</c:f>
              <c:numCache>
                <c:formatCode>General</c:formatCode>
                <c:ptCount val="2"/>
                <c:pt idx="0">
                  <c:v>9209.07</c:v>
                </c:pt>
                <c:pt idx="1">
                  <c:v>10247.59</c:v>
                </c:pt>
              </c:numCache>
            </c:numRef>
          </c:val>
        </c:ser>
        <c:ser>
          <c:idx val="1"/>
          <c:order val="1"/>
          <c:tx>
            <c:strRef>
              <c:f>Sheet1!$C$1</c:f>
              <c:strCache>
                <c:ptCount val="1"/>
                <c:pt idx="0">
                  <c:v>OB</c:v>
                </c:pt>
              </c:strCache>
            </c:strRef>
          </c:tx>
          <c:dLbls>
            <c:showVal val="1"/>
          </c:dLbls>
          <c:cat>
            <c:strRef>
              <c:f>Sheet1!$A$2:$A$3</c:f>
              <c:strCache>
                <c:ptCount val="2"/>
                <c:pt idx="0">
                  <c:v>Centre share</c:v>
                </c:pt>
                <c:pt idx="1">
                  <c:v>State share</c:v>
                </c:pt>
              </c:strCache>
            </c:strRef>
          </c:cat>
          <c:val>
            <c:numRef>
              <c:f>Sheet1!$C$2:$C$3</c:f>
              <c:numCache>
                <c:formatCode>General</c:formatCode>
                <c:ptCount val="2"/>
                <c:pt idx="0">
                  <c:v>612.75</c:v>
                </c:pt>
                <c:pt idx="1">
                  <c:v>0</c:v>
                </c:pt>
              </c:numCache>
            </c:numRef>
          </c:val>
        </c:ser>
        <c:ser>
          <c:idx val="2"/>
          <c:order val="2"/>
          <c:tx>
            <c:strRef>
              <c:f>Sheet1!$D$1</c:f>
              <c:strCache>
                <c:ptCount val="1"/>
                <c:pt idx="0">
                  <c:v>Release</c:v>
                </c:pt>
              </c:strCache>
            </c:strRef>
          </c:tx>
          <c:dLbls>
            <c:showVal val="1"/>
          </c:dLbls>
          <c:cat>
            <c:strRef>
              <c:f>Sheet1!$A$2:$A$3</c:f>
              <c:strCache>
                <c:ptCount val="2"/>
                <c:pt idx="0">
                  <c:v>Centre share</c:v>
                </c:pt>
                <c:pt idx="1">
                  <c:v>State share</c:v>
                </c:pt>
              </c:strCache>
            </c:strRef>
          </c:cat>
          <c:val>
            <c:numRef>
              <c:f>Sheet1!$D$2:$D$3</c:f>
              <c:numCache>
                <c:formatCode>General</c:formatCode>
                <c:ptCount val="2"/>
                <c:pt idx="0">
                  <c:v>8500.69</c:v>
                </c:pt>
                <c:pt idx="1">
                  <c:v>10247.59</c:v>
                </c:pt>
              </c:numCache>
            </c:numRef>
          </c:val>
        </c:ser>
        <c:ser>
          <c:idx val="3"/>
          <c:order val="3"/>
          <c:tx>
            <c:strRef>
              <c:f>Sheet1!$E$1</c:f>
              <c:strCache>
                <c:ptCount val="1"/>
                <c:pt idx="0">
                  <c:v>Expenditure</c:v>
                </c:pt>
              </c:strCache>
            </c:strRef>
          </c:tx>
          <c:dLbls>
            <c:dLbl>
              <c:idx val="0"/>
              <c:layout>
                <c:manualLayout>
                  <c:x val="3.2190342897130859E-2"/>
                  <c:y val="1.0181356413212422E-2"/>
                </c:manualLayout>
              </c:layout>
              <c:dLblPos val="outEnd"/>
              <c:showVal val="1"/>
            </c:dLbl>
            <c:dLbl>
              <c:idx val="1"/>
              <c:layout>
                <c:manualLayout>
                  <c:x val="4.4786564030791232E-2"/>
                  <c:y val="-1.0181356413212397E-2"/>
                </c:manualLayout>
              </c:layout>
              <c:dLblPos val="outEnd"/>
              <c:showVal val="1"/>
            </c:dLbl>
            <c:dLblPos val="outEnd"/>
            <c:showVal val="1"/>
          </c:dLbls>
          <c:cat>
            <c:strRef>
              <c:f>Sheet1!$A$2:$A$3</c:f>
              <c:strCache>
                <c:ptCount val="2"/>
                <c:pt idx="0">
                  <c:v>Centre share</c:v>
                </c:pt>
                <c:pt idx="1">
                  <c:v>State share</c:v>
                </c:pt>
              </c:strCache>
            </c:strRef>
          </c:cat>
          <c:val>
            <c:numRef>
              <c:f>Sheet1!$E$2:$E$3</c:f>
              <c:numCache>
                <c:formatCode>General</c:formatCode>
                <c:ptCount val="2"/>
                <c:pt idx="0">
                  <c:v>7605.88</c:v>
                </c:pt>
                <c:pt idx="1">
                  <c:v>7956.02</c:v>
                </c:pt>
              </c:numCache>
            </c:numRef>
          </c:val>
        </c:ser>
        <c:ser>
          <c:idx val="4"/>
          <c:order val="4"/>
          <c:tx>
            <c:strRef>
              <c:f>Sheet1!$F$1</c:f>
              <c:strCache>
                <c:ptCount val="1"/>
                <c:pt idx="0">
                  <c:v>Balance</c:v>
                </c:pt>
              </c:strCache>
            </c:strRef>
          </c:tx>
          <c:dLbls>
            <c:dLbl>
              <c:idx val="0"/>
              <c:layout>
                <c:manualLayout>
                  <c:x val="3.0790762771168712E-2"/>
                  <c:y val="-2.545339103303E-3"/>
                </c:manualLayout>
              </c:layout>
              <c:dLblPos val="outEnd"/>
              <c:showVal val="1"/>
            </c:dLbl>
            <c:dLbl>
              <c:idx val="1"/>
              <c:layout>
                <c:manualLayout>
                  <c:x val="4.0587823652904115E-2"/>
                  <c:y val="5.3902483343428634E-2"/>
                </c:manualLayout>
              </c:layout>
              <c:dLblPos val="outEnd"/>
              <c:showVal val="1"/>
            </c:dLbl>
            <c:dLblPos val="outEnd"/>
            <c:showVal val="1"/>
          </c:dLbls>
          <c:cat>
            <c:strRef>
              <c:f>Sheet1!$A$2:$A$3</c:f>
              <c:strCache>
                <c:ptCount val="2"/>
                <c:pt idx="0">
                  <c:v>Centre share</c:v>
                </c:pt>
                <c:pt idx="1">
                  <c:v>State share</c:v>
                </c:pt>
              </c:strCache>
            </c:strRef>
          </c:cat>
          <c:val>
            <c:numRef>
              <c:f>Sheet1!$F$2:$F$3</c:f>
              <c:numCache>
                <c:formatCode>General</c:formatCode>
                <c:ptCount val="2"/>
                <c:pt idx="0">
                  <c:v>612.75</c:v>
                </c:pt>
                <c:pt idx="1">
                  <c:v>2291.5700000000002</c:v>
                </c:pt>
              </c:numCache>
            </c:numRef>
          </c:val>
        </c:ser>
        <c:dLbls>
          <c:showVal val="1"/>
        </c:dLbls>
        <c:axId val="175761664"/>
        <c:axId val="175980544"/>
      </c:barChart>
      <c:catAx>
        <c:axId val="175761664"/>
        <c:scaling>
          <c:orientation val="minMax"/>
        </c:scaling>
        <c:axPos val="b"/>
        <c:tickLblPos val="nextTo"/>
        <c:crossAx val="175980544"/>
        <c:crosses val="autoZero"/>
        <c:auto val="1"/>
        <c:lblAlgn val="ctr"/>
        <c:lblOffset val="100"/>
      </c:catAx>
      <c:valAx>
        <c:axId val="175980544"/>
        <c:scaling>
          <c:orientation val="minMax"/>
        </c:scaling>
        <c:axPos val="l"/>
        <c:numFmt formatCode="General" sourceLinked="1"/>
        <c:tickLblPos val="nextTo"/>
        <c:crossAx val="175761664"/>
        <c:crosses val="autoZero"/>
        <c:crossBetween val="between"/>
      </c:valAx>
      <c:spPr>
        <a:noFill/>
        <a:ln w="25400">
          <a:noFill/>
        </a:ln>
      </c:spPr>
    </c:plotArea>
    <c:legend>
      <c:legendPos val="r"/>
      <c:layout>
        <c:manualLayout>
          <c:xMode val="edge"/>
          <c:yMode val="edge"/>
          <c:x val="0.8316409801469008"/>
          <c:y val="0.32208197052291765"/>
          <c:w val="0.15996153909732772"/>
          <c:h val="0.29429739551786832"/>
        </c:manualLayout>
      </c:layout>
    </c:legend>
    <c:plotVisOnly val="1"/>
  </c:chart>
  <c:txPr>
    <a:bodyPr/>
    <a:lstStyle/>
    <a:p>
      <a:pPr>
        <a:defRPr sz="1800"/>
      </a:pPr>
      <a:endParaRPr lang="en-US"/>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8.985414611837024E-2"/>
          <c:y val="4.0693558808957669E-2"/>
          <c:w val="0.85515282423147165"/>
          <c:h val="0.84559131233676033"/>
        </c:manualLayout>
      </c:layout>
      <c:barChart>
        <c:barDir val="col"/>
        <c:grouping val="clustered"/>
        <c:ser>
          <c:idx val="0"/>
          <c:order val="0"/>
          <c:tx>
            <c:strRef>
              <c:f>Sheet1!$B$1</c:f>
              <c:strCache>
                <c:ptCount val="1"/>
                <c:pt idx="0">
                  <c:v>Allocation</c:v>
                </c:pt>
              </c:strCache>
            </c:strRef>
          </c:tx>
          <c:dLbls>
            <c:showVal val="1"/>
          </c:dLbls>
          <c:cat>
            <c:strRef>
              <c:f>Sheet1!$A$2:$A$3</c:f>
              <c:strCache>
                <c:ptCount val="2"/>
                <c:pt idx="0">
                  <c:v>Centre share</c:v>
                </c:pt>
                <c:pt idx="1">
                  <c:v>State share</c:v>
                </c:pt>
              </c:strCache>
            </c:strRef>
          </c:cat>
          <c:val>
            <c:numRef>
              <c:f>Sheet1!$B$2:$B$3</c:f>
              <c:numCache>
                <c:formatCode>General</c:formatCode>
                <c:ptCount val="2"/>
                <c:pt idx="0">
                  <c:v>553.02</c:v>
                </c:pt>
                <c:pt idx="1">
                  <c:v>6513.02</c:v>
                </c:pt>
              </c:numCache>
            </c:numRef>
          </c:val>
        </c:ser>
        <c:ser>
          <c:idx val="1"/>
          <c:order val="1"/>
          <c:tx>
            <c:strRef>
              <c:f>Sheet1!$C$1</c:f>
              <c:strCache>
                <c:ptCount val="1"/>
                <c:pt idx="0">
                  <c:v>OB</c:v>
                </c:pt>
              </c:strCache>
            </c:strRef>
          </c:tx>
          <c:dLbls>
            <c:showVal val="1"/>
          </c:dLbls>
          <c:cat>
            <c:strRef>
              <c:f>Sheet1!$A$2:$A$3</c:f>
              <c:strCache>
                <c:ptCount val="2"/>
                <c:pt idx="0">
                  <c:v>Centre share</c:v>
                </c:pt>
                <c:pt idx="1">
                  <c:v>State share</c:v>
                </c:pt>
              </c:strCache>
            </c:strRef>
          </c:cat>
          <c:val>
            <c:numRef>
              <c:f>Sheet1!$C$2:$C$3</c:f>
              <c:numCache>
                <c:formatCode>General</c:formatCode>
                <c:ptCount val="2"/>
                <c:pt idx="0">
                  <c:v>5.58</c:v>
                </c:pt>
                <c:pt idx="1">
                  <c:v>0</c:v>
                </c:pt>
              </c:numCache>
            </c:numRef>
          </c:val>
        </c:ser>
        <c:ser>
          <c:idx val="2"/>
          <c:order val="2"/>
          <c:tx>
            <c:strRef>
              <c:f>Sheet1!$D$1</c:f>
              <c:strCache>
                <c:ptCount val="1"/>
                <c:pt idx="0">
                  <c:v>Release</c:v>
                </c:pt>
              </c:strCache>
            </c:strRef>
          </c:tx>
          <c:dLbls>
            <c:showVal val="1"/>
          </c:dLbls>
          <c:cat>
            <c:strRef>
              <c:f>Sheet1!$A$2:$A$3</c:f>
              <c:strCache>
                <c:ptCount val="2"/>
                <c:pt idx="0">
                  <c:v>Centre share</c:v>
                </c:pt>
                <c:pt idx="1">
                  <c:v>State share</c:v>
                </c:pt>
              </c:strCache>
            </c:strRef>
          </c:cat>
          <c:val>
            <c:numRef>
              <c:f>Sheet1!$D$2:$D$3</c:f>
              <c:numCache>
                <c:formatCode>General</c:formatCode>
                <c:ptCount val="2"/>
                <c:pt idx="0">
                  <c:v>547.43999999999949</c:v>
                </c:pt>
                <c:pt idx="1">
                  <c:v>6513.02</c:v>
                </c:pt>
              </c:numCache>
            </c:numRef>
          </c:val>
        </c:ser>
        <c:ser>
          <c:idx val="3"/>
          <c:order val="3"/>
          <c:tx>
            <c:strRef>
              <c:f>Sheet1!$E$1</c:f>
              <c:strCache>
                <c:ptCount val="1"/>
                <c:pt idx="0">
                  <c:v>Expenditure</c:v>
                </c:pt>
              </c:strCache>
            </c:strRef>
          </c:tx>
          <c:dLbls>
            <c:dLbl>
              <c:idx val="0"/>
              <c:layout>
                <c:manualLayout>
                  <c:x val="1.8194541637508835E-2"/>
                  <c:y val="-1.5272034619818631E-2"/>
                </c:manualLayout>
              </c:layout>
              <c:dLblPos val="outEnd"/>
              <c:showVal val="1"/>
            </c:dLbl>
            <c:dLbl>
              <c:idx val="1"/>
              <c:layout>
                <c:manualLayout>
                  <c:x val="2.6592022393281987E-2"/>
                  <c:y val="7.6360173099092824E-3"/>
                </c:manualLayout>
              </c:layout>
              <c:dLblPos val="outEnd"/>
              <c:showVal val="1"/>
            </c:dLbl>
            <c:dLblPos val="outEnd"/>
            <c:showVal val="1"/>
          </c:dLbls>
          <c:cat>
            <c:strRef>
              <c:f>Sheet1!$A$2:$A$3</c:f>
              <c:strCache>
                <c:ptCount val="2"/>
                <c:pt idx="0">
                  <c:v>Centre share</c:v>
                </c:pt>
                <c:pt idx="1">
                  <c:v>State share</c:v>
                </c:pt>
              </c:strCache>
            </c:strRef>
          </c:cat>
          <c:val>
            <c:numRef>
              <c:f>Sheet1!$E$2:$E$3</c:f>
              <c:numCache>
                <c:formatCode>General</c:formatCode>
                <c:ptCount val="2"/>
                <c:pt idx="0">
                  <c:v>439.07</c:v>
                </c:pt>
                <c:pt idx="1">
                  <c:v>5825.13</c:v>
                </c:pt>
              </c:numCache>
            </c:numRef>
          </c:val>
        </c:ser>
        <c:ser>
          <c:idx val="4"/>
          <c:order val="4"/>
          <c:tx>
            <c:strRef>
              <c:f>Sheet1!$F$1</c:f>
              <c:strCache>
                <c:ptCount val="1"/>
                <c:pt idx="0">
                  <c:v>Balance</c:v>
                </c:pt>
              </c:strCache>
            </c:strRef>
          </c:tx>
          <c:dLbls>
            <c:dLbl>
              <c:idx val="1"/>
              <c:layout>
                <c:manualLayout>
                  <c:x val="1.959412176347107E-2"/>
                  <c:y val="-5.0906782066061813E-3"/>
                </c:manualLayout>
              </c:layout>
              <c:dLblPos val="outEnd"/>
              <c:showVal val="1"/>
            </c:dLbl>
            <c:dLblPos val="outEnd"/>
            <c:showVal val="1"/>
          </c:dLbls>
          <c:cat>
            <c:strRef>
              <c:f>Sheet1!$A$2:$A$3</c:f>
              <c:strCache>
                <c:ptCount val="2"/>
                <c:pt idx="0">
                  <c:v>Centre share</c:v>
                </c:pt>
                <c:pt idx="1">
                  <c:v>State share</c:v>
                </c:pt>
              </c:strCache>
            </c:strRef>
          </c:cat>
          <c:val>
            <c:numRef>
              <c:f>Sheet1!$F$2:$F$3</c:f>
              <c:numCache>
                <c:formatCode>General</c:formatCode>
                <c:ptCount val="2"/>
                <c:pt idx="0">
                  <c:v>113.95</c:v>
                </c:pt>
                <c:pt idx="1">
                  <c:v>687.89000000000033</c:v>
                </c:pt>
              </c:numCache>
            </c:numRef>
          </c:val>
        </c:ser>
        <c:dLbls>
          <c:showVal val="1"/>
        </c:dLbls>
        <c:axId val="176063616"/>
        <c:axId val="176065152"/>
      </c:barChart>
      <c:catAx>
        <c:axId val="176063616"/>
        <c:scaling>
          <c:orientation val="minMax"/>
        </c:scaling>
        <c:axPos val="b"/>
        <c:numFmt formatCode="General" sourceLinked="1"/>
        <c:tickLblPos val="nextTo"/>
        <c:crossAx val="176065152"/>
        <c:crosses val="autoZero"/>
        <c:auto val="1"/>
        <c:lblAlgn val="ctr"/>
        <c:lblOffset val="100"/>
      </c:catAx>
      <c:valAx>
        <c:axId val="176065152"/>
        <c:scaling>
          <c:orientation val="minMax"/>
        </c:scaling>
        <c:axPos val="l"/>
        <c:numFmt formatCode="General" sourceLinked="1"/>
        <c:tickLblPos val="nextTo"/>
        <c:crossAx val="176063616"/>
        <c:crosses val="autoZero"/>
        <c:crossBetween val="between"/>
      </c:valAx>
    </c:plotArea>
    <c:legend>
      <c:legendPos val="r"/>
    </c:legend>
    <c:plotVisOnly val="1"/>
  </c:chart>
  <c:txPr>
    <a:bodyPr/>
    <a:lstStyle/>
    <a:p>
      <a:pPr>
        <a:defRPr sz="1800"/>
      </a:pPr>
      <a:endParaRPr lang="en-US"/>
    </a:p>
  </c:txPr>
  <c:externalData r:id="rId1"/>
</c:chartSpac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0.54554</cdr:x>
      <cdr:y>0.42181</cdr:y>
    </cdr:from>
    <cdr:to>
      <cdr:x>0.7069</cdr:x>
      <cdr:y>0.54588</cdr:y>
    </cdr:to>
    <cdr:sp macro="" textlink="">
      <cdr:nvSpPr>
        <cdr:cNvPr id="4" name="TextBox 3"/>
        <cdr:cNvSpPr txBox="1"/>
      </cdr:nvSpPr>
      <cdr:spPr>
        <a:xfrm xmlns:a="http://schemas.openxmlformats.org/drawingml/2006/main">
          <a:off x="5410201" y="2590800"/>
          <a:ext cx="1600200" cy="762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4000" dirty="0" smtClean="0"/>
            <a:t>6804</a:t>
          </a:r>
          <a:endParaRPr lang="en-GB" sz="4000" dirty="0"/>
        </a:p>
      </cdr:txBody>
    </cdr:sp>
  </cdr:relSizeAnchor>
  <cdr:relSizeAnchor xmlns:cdr="http://schemas.openxmlformats.org/drawingml/2006/chartDrawing">
    <cdr:from>
      <cdr:x>0.29966</cdr:x>
      <cdr:y>0.34738</cdr:y>
    </cdr:from>
    <cdr:to>
      <cdr:x>0.46102</cdr:x>
      <cdr:y>0.47144</cdr:y>
    </cdr:to>
    <cdr:sp macro="" textlink="">
      <cdr:nvSpPr>
        <cdr:cNvPr id="5" name="TextBox 4"/>
        <cdr:cNvSpPr txBox="1"/>
      </cdr:nvSpPr>
      <cdr:spPr>
        <a:xfrm xmlns:a="http://schemas.openxmlformats.org/drawingml/2006/main">
          <a:off x="2971801" y="2133600"/>
          <a:ext cx="1600200" cy="762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4000" dirty="0" smtClean="0"/>
            <a:t>4932</a:t>
          </a:r>
          <a:endParaRPr lang="en-GB" sz="4000" dirty="0"/>
        </a:p>
      </cdr:txBody>
    </cdr:sp>
  </cdr:relSizeAnchor>
  <cdr:relSizeAnchor xmlns:cdr="http://schemas.openxmlformats.org/drawingml/2006/chartDrawing">
    <cdr:from>
      <cdr:x>0.35438</cdr:x>
      <cdr:y>0.63526</cdr:y>
    </cdr:from>
    <cdr:to>
      <cdr:x>0.42238</cdr:x>
      <cdr:y>0.82135</cdr:y>
    </cdr:to>
    <cdr:sp macro="" textlink="">
      <cdr:nvSpPr>
        <cdr:cNvPr id="6" name="TextBox 5"/>
        <cdr:cNvSpPr txBox="1"/>
      </cdr:nvSpPr>
      <cdr:spPr>
        <a:xfrm xmlns:a="http://schemas.openxmlformats.org/drawingml/2006/main" rot="17970957">
          <a:off x="3119461" y="3952374"/>
          <a:ext cx="1091865" cy="6417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4000" dirty="0" smtClean="0"/>
            <a:t>605</a:t>
          </a:r>
          <a:endParaRPr lang="en-GB" sz="4000" dirty="0"/>
        </a:p>
      </cdr:txBody>
    </cdr:sp>
  </cdr:relSizeAnchor>
</c:userShapes>
</file>

<file path=ppt/drawings/drawing2.xml><?xml version="1.0" encoding="utf-8"?>
<c:userShapes xmlns:c="http://schemas.openxmlformats.org/drawingml/2006/chart">
  <cdr:relSizeAnchor xmlns:cdr="http://schemas.openxmlformats.org/drawingml/2006/chartDrawing">
    <cdr:from>
      <cdr:x>0.20458</cdr:x>
      <cdr:y>0.55703</cdr:y>
    </cdr:from>
    <cdr:to>
      <cdr:x>0.29135</cdr:x>
      <cdr:y>0.75708</cdr:y>
    </cdr:to>
    <cdr:sp macro="" textlink="">
      <cdr:nvSpPr>
        <cdr:cNvPr id="3" name="TextBox 2"/>
        <cdr:cNvSpPr txBox="1"/>
      </cdr:nvSpPr>
      <cdr:spPr>
        <a:xfrm xmlns:a="http://schemas.openxmlformats.org/drawingml/2006/main" rot="16200000">
          <a:off x="773113" y="3275268"/>
          <a:ext cx="1066800" cy="4572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IN" sz="2400" dirty="0" smtClean="0">
              <a:solidFill>
                <a:schemeClr val="bg1"/>
              </a:solidFill>
            </a:rPr>
            <a:t>Coverage</a:t>
          </a:r>
          <a:endParaRPr lang="en-US" sz="2400" dirty="0">
            <a:solidFill>
              <a:schemeClr val="bg1"/>
            </a:solidFill>
          </a:endParaRPr>
        </a:p>
      </cdr:txBody>
    </cdr:sp>
  </cdr:relSizeAnchor>
  <cdr:relSizeAnchor xmlns:cdr="http://schemas.openxmlformats.org/drawingml/2006/chartDrawing">
    <cdr:from>
      <cdr:x>0.40658</cdr:x>
      <cdr:y>0.53256</cdr:y>
    </cdr:from>
    <cdr:to>
      <cdr:x>0.49382</cdr:x>
      <cdr:y>0.7285</cdr:y>
    </cdr:to>
    <cdr:sp macro="" textlink="">
      <cdr:nvSpPr>
        <cdr:cNvPr id="4" name="TextBox 1"/>
        <cdr:cNvSpPr txBox="1"/>
      </cdr:nvSpPr>
      <cdr:spPr>
        <a:xfrm xmlns:a="http://schemas.openxmlformats.org/drawingml/2006/main" rot="16200000">
          <a:off x="1849623" y="3132578"/>
          <a:ext cx="1044902" cy="45967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2400" dirty="0" smtClean="0">
              <a:solidFill>
                <a:sysClr val="window" lastClr="FFFFFF"/>
              </a:solidFill>
            </a:rPr>
            <a:t>Enrolment</a:t>
          </a:r>
          <a:endParaRPr lang="en-US" sz="2400" dirty="0">
            <a:solidFill>
              <a:sysClr val="window" lastClr="FFFFFF"/>
            </a:solidFill>
          </a:endParaRPr>
        </a:p>
      </cdr:txBody>
    </cdr:sp>
  </cdr:relSizeAnchor>
  <cdr:relSizeAnchor xmlns:cdr="http://schemas.openxmlformats.org/drawingml/2006/chartDrawing">
    <cdr:from>
      <cdr:x>0.10334</cdr:x>
      <cdr:y>0.51664</cdr:y>
    </cdr:from>
    <cdr:to>
      <cdr:x>0.17816</cdr:x>
      <cdr:y>0.77565</cdr:y>
    </cdr:to>
    <cdr:sp macro="" textlink="">
      <cdr:nvSpPr>
        <cdr:cNvPr id="5" name="TextBox 1"/>
        <cdr:cNvSpPr txBox="1"/>
      </cdr:nvSpPr>
      <cdr:spPr>
        <a:xfrm xmlns:a="http://schemas.openxmlformats.org/drawingml/2006/main" rot="16200000">
          <a:off x="50984" y="3248576"/>
          <a:ext cx="1381241" cy="39418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2400" b="1" dirty="0" smtClean="0">
              <a:solidFill>
                <a:schemeClr val="bg1"/>
              </a:solidFill>
            </a:rPr>
            <a:t>Enrolment</a:t>
          </a:r>
          <a:endParaRPr lang="en-US" sz="2400" b="1" dirty="0">
            <a:solidFill>
              <a:schemeClr val="bg1"/>
            </a:solidFill>
          </a:endParaRPr>
        </a:p>
      </cdr:txBody>
    </cdr:sp>
  </cdr:relSizeAnchor>
  <cdr:relSizeAnchor xmlns:cdr="http://schemas.openxmlformats.org/drawingml/2006/chartDrawing">
    <cdr:from>
      <cdr:x>0.52275</cdr:x>
      <cdr:y>0.52845</cdr:y>
    </cdr:from>
    <cdr:to>
      <cdr:x>0.64575</cdr:x>
      <cdr:y>0.71011</cdr:y>
    </cdr:to>
    <cdr:sp macro="" textlink="">
      <cdr:nvSpPr>
        <cdr:cNvPr id="6" name="TextBox 1"/>
        <cdr:cNvSpPr txBox="1"/>
      </cdr:nvSpPr>
      <cdr:spPr>
        <a:xfrm xmlns:a="http://schemas.openxmlformats.org/drawingml/2006/main" rot="16200000">
          <a:off x="2594012" y="2978372"/>
          <a:ext cx="968702" cy="64809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2400" dirty="0" smtClean="0">
              <a:solidFill>
                <a:sysClr val="window" lastClr="FFFFFF"/>
              </a:solidFill>
            </a:rPr>
            <a:t>coverage</a:t>
          </a:r>
          <a:endParaRPr lang="en-US" sz="2400" dirty="0">
            <a:solidFill>
              <a:sysClr val="window" lastClr="FFFFFF"/>
            </a:solidFill>
          </a:endParaRPr>
        </a:p>
      </cdr:txBody>
    </cdr:sp>
  </cdr:relSizeAnchor>
  <cdr:relSizeAnchor xmlns:cdr="http://schemas.openxmlformats.org/drawingml/2006/chartDrawing">
    <cdr:from>
      <cdr:x>0.26243</cdr:x>
      <cdr:y>0.45701</cdr:y>
    </cdr:from>
    <cdr:to>
      <cdr:x>0.36366</cdr:x>
      <cdr:y>0.54274</cdr:y>
    </cdr:to>
    <cdr:sp macro="" textlink="">
      <cdr:nvSpPr>
        <cdr:cNvPr id="7" name="TextBox 6"/>
        <cdr:cNvSpPr txBox="1"/>
      </cdr:nvSpPr>
      <cdr:spPr>
        <a:xfrm xmlns:a="http://schemas.openxmlformats.org/drawingml/2006/main">
          <a:off x="1382713" y="2437069"/>
          <a:ext cx="533400" cy="4572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IN" sz="1600" b="1" dirty="0" smtClean="0">
              <a:solidFill>
                <a:schemeClr val="tx1"/>
              </a:solidFill>
            </a:rPr>
            <a:t>96%</a:t>
          </a:r>
          <a:endParaRPr lang="en-IN" sz="1600" b="1" dirty="0">
            <a:solidFill>
              <a:schemeClr val="tx1"/>
            </a:solidFill>
          </a:endParaRPr>
        </a:p>
      </cdr:txBody>
    </cdr:sp>
  </cdr:relSizeAnchor>
  <cdr:relSizeAnchor xmlns:cdr="http://schemas.openxmlformats.org/drawingml/2006/chartDrawing">
    <cdr:from>
      <cdr:x>0.60952</cdr:x>
      <cdr:y>0.25696</cdr:y>
    </cdr:from>
    <cdr:to>
      <cdr:x>0.66737</cdr:x>
      <cdr:y>0.36304</cdr:y>
    </cdr:to>
    <cdr:sp macro="" textlink="">
      <cdr:nvSpPr>
        <cdr:cNvPr id="8" name="TextBox 1"/>
        <cdr:cNvSpPr txBox="1"/>
      </cdr:nvSpPr>
      <cdr:spPr>
        <a:xfrm xmlns:a="http://schemas.openxmlformats.org/drawingml/2006/main">
          <a:off x="3211513" y="1370268"/>
          <a:ext cx="304800" cy="56570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IN" sz="1600" dirty="0" smtClean="0">
              <a:solidFill>
                <a:sysClr val="window" lastClr="FFFFFF"/>
              </a:solidFill>
            </a:rPr>
            <a:t>97.52 %</a:t>
          </a:r>
          <a:endParaRPr lang="en-IN" sz="1600" dirty="0">
            <a:solidFill>
              <a:sysClr val="window" lastClr="FFFFFF"/>
            </a:solidFill>
          </a:endParaRPr>
        </a:p>
      </cdr:txBody>
    </cdr:sp>
  </cdr:relSizeAnchor>
  <cdr:relSizeAnchor xmlns:cdr="http://schemas.openxmlformats.org/drawingml/2006/chartDrawing">
    <cdr:from>
      <cdr:x>0.84092</cdr:x>
      <cdr:y>0.5999</cdr:y>
    </cdr:from>
    <cdr:to>
      <cdr:x>0.90139</cdr:x>
      <cdr:y>0.66044</cdr:y>
    </cdr:to>
    <cdr:sp macro="" textlink="">
      <cdr:nvSpPr>
        <cdr:cNvPr id="9" name="TextBox 1"/>
        <cdr:cNvSpPr txBox="1"/>
      </cdr:nvSpPr>
      <cdr:spPr>
        <a:xfrm xmlns:a="http://schemas.openxmlformats.org/drawingml/2006/main">
          <a:off x="4430713" y="3199068"/>
          <a:ext cx="318611" cy="32284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IN" sz="1600" dirty="0" smtClean="0">
              <a:solidFill>
                <a:sysClr val="window" lastClr="FFFFFF"/>
              </a:solidFill>
            </a:rPr>
            <a:t>99.33%</a:t>
          </a:r>
          <a:endParaRPr lang="en-IN" sz="1600" dirty="0">
            <a:solidFill>
              <a:sysClr val="window" lastClr="FFFFFF"/>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0.17708</cdr:x>
      <cdr:y>0.30952</cdr:y>
    </cdr:from>
    <cdr:to>
      <cdr:x>0.25347</cdr:x>
      <cdr:y>0.39286</cdr:y>
    </cdr:to>
    <cdr:sp macro="" textlink="">
      <cdr:nvSpPr>
        <cdr:cNvPr id="3" name="TextBox 2"/>
        <cdr:cNvSpPr txBox="1"/>
      </cdr:nvSpPr>
      <cdr:spPr>
        <a:xfrm xmlns:a="http://schemas.openxmlformats.org/drawingml/2006/main">
          <a:off x="971550" y="990600"/>
          <a:ext cx="419100" cy="2667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0.01584</cdr:x>
      <cdr:y>0.27143</cdr:y>
    </cdr:from>
    <cdr:to>
      <cdr:x>0.24097</cdr:x>
      <cdr:y>0.38571</cdr:y>
    </cdr:to>
    <cdr:sp macro="" textlink="">
      <cdr:nvSpPr>
        <cdr:cNvPr id="4" name="TextBox 3"/>
        <cdr:cNvSpPr txBox="1"/>
      </cdr:nvSpPr>
      <cdr:spPr>
        <a:xfrm xmlns:a="http://schemas.openxmlformats.org/drawingml/2006/main">
          <a:off x="76200" y="1447800"/>
          <a:ext cx="1083279" cy="609577"/>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000" dirty="0">
              <a:solidFill>
                <a:schemeClr val="bg1"/>
              </a:solidFill>
            </a:rPr>
            <a:t>405930</a:t>
          </a:r>
        </a:p>
      </cdr:txBody>
    </cdr:sp>
  </cdr:relSizeAnchor>
  <cdr:relSizeAnchor xmlns:cdr="http://schemas.openxmlformats.org/drawingml/2006/chartDrawing">
    <cdr:from>
      <cdr:x>0.12669</cdr:x>
      <cdr:y>0.32857</cdr:y>
    </cdr:from>
    <cdr:to>
      <cdr:x>0.38007</cdr:x>
      <cdr:y>0.45476</cdr:y>
    </cdr:to>
    <cdr:sp macro="" textlink="">
      <cdr:nvSpPr>
        <cdr:cNvPr id="5" name="TextBox 4"/>
        <cdr:cNvSpPr txBox="1"/>
      </cdr:nvSpPr>
      <cdr:spPr>
        <a:xfrm xmlns:a="http://schemas.openxmlformats.org/drawingml/2006/main">
          <a:off x="609600" y="1752600"/>
          <a:ext cx="1219200" cy="67309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000" dirty="0">
              <a:solidFill>
                <a:schemeClr val="bg1"/>
              </a:solidFill>
            </a:rPr>
            <a:t>369702</a:t>
          </a:r>
        </a:p>
      </cdr:txBody>
    </cdr:sp>
  </cdr:relSizeAnchor>
  <cdr:relSizeAnchor xmlns:cdr="http://schemas.openxmlformats.org/drawingml/2006/chartDrawing">
    <cdr:from>
      <cdr:x>0.15836</cdr:x>
      <cdr:y>0.35714</cdr:y>
    </cdr:from>
    <cdr:to>
      <cdr:x>0.20587</cdr:x>
      <cdr:y>0.44286</cdr:y>
    </cdr:to>
    <cdr:sp macro="" textlink="">
      <cdr:nvSpPr>
        <cdr:cNvPr id="6" name="TextBox 5"/>
        <cdr:cNvSpPr txBox="1"/>
      </cdr:nvSpPr>
      <cdr:spPr>
        <a:xfrm xmlns:a="http://schemas.openxmlformats.org/drawingml/2006/main">
          <a:off x="762000" y="1905000"/>
          <a:ext cx="228600" cy="457215"/>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0.19004</cdr:x>
      <cdr:y>0.4619</cdr:y>
    </cdr:from>
    <cdr:to>
      <cdr:x>0.31673</cdr:x>
      <cdr:y>0.54286</cdr:y>
    </cdr:to>
    <cdr:sp macro="" textlink="">
      <cdr:nvSpPr>
        <cdr:cNvPr id="7" name="TextBox 6"/>
        <cdr:cNvSpPr txBox="1"/>
      </cdr:nvSpPr>
      <cdr:spPr>
        <a:xfrm xmlns:a="http://schemas.openxmlformats.org/drawingml/2006/main">
          <a:off x="914402" y="2463775"/>
          <a:ext cx="609600" cy="43184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800" dirty="0">
              <a:solidFill>
                <a:schemeClr val="bg1"/>
              </a:solidFill>
            </a:rPr>
            <a:t>91%</a:t>
          </a:r>
        </a:p>
      </cdr:txBody>
    </cdr:sp>
  </cdr:relSizeAnchor>
  <cdr:relSizeAnchor xmlns:cdr="http://schemas.openxmlformats.org/drawingml/2006/chartDrawing">
    <cdr:from>
      <cdr:x>0.25338</cdr:x>
      <cdr:y>0</cdr:y>
    </cdr:from>
    <cdr:to>
      <cdr:x>0.59375</cdr:x>
      <cdr:y>0.36429</cdr:y>
    </cdr:to>
    <cdr:sp macro="" textlink="">
      <cdr:nvSpPr>
        <cdr:cNvPr id="8" name="TextBox 7"/>
        <cdr:cNvSpPr txBox="1"/>
      </cdr:nvSpPr>
      <cdr:spPr>
        <a:xfrm xmlns:a="http://schemas.openxmlformats.org/drawingml/2006/main">
          <a:off x="1219200" y="0"/>
          <a:ext cx="1637755" cy="1943123"/>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000" dirty="0">
              <a:solidFill>
                <a:schemeClr val="bg1"/>
              </a:solidFill>
            </a:rPr>
            <a:t>647446</a:t>
          </a:r>
        </a:p>
      </cdr:txBody>
    </cdr:sp>
  </cdr:relSizeAnchor>
  <cdr:relSizeAnchor xmlns:cdr="http://schemas.openxmlformats.org/drawingml/2006/chartDrawing">
    <cdr:from>
      <cdr:x>0.36424</cdr:x>
      <cdr:y>0.07143</cdr:y>
    </cdr:from>
    <cdr:to>
      <cdr:x>0.57431</cdr:x>
      <cdr:y>0.25</cdr:y>
    </cdr:to>
    <cdr:sp macro="" textlink="">
      <cdr:nvSpPr>
        <cdr:cNvPr id="9" name="TextBox 8"/>
        <cdr:cNvSpPr txBox="1"/>
      </cdr:nvSpPr>
      <cdr:spPr>
        <a:xfrm xmlns:a="http://schemas.openxmlformats.org/drawingml/2006/main">
          <a:off x="1752600" y="381001"/>
          <a:ext cx="1010815" cy="9525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000" dirty="0">
              <a:solidFill>
                <a:schemeClr val="bg1"/>
              </a:solidFill>
            </a:rPr>
            <a:t>591212</a:t>
          </a:r>
        </a:p>
      </cdr:txBody>
    </cdr:sp>
  </cdr:relSizeAnchor>
  <cdr:relSizeAnchor xmlns:cdr="http://schemas.openxmlformats.org/drawingml/2006/chartDrawing">
    <cdr:from>
      <cdr:x>0.42758</cdr:x>
      <cdr:y>0.4619</cdr:y>
    </cdr:from>
    <cdr:to>
      <cdr:x>0.60625</cdr:x>
      <cdr:y>0.55476</cdr:y>
    </cdr:to>
    <cdr:sp macro="" textlink="">
      <cdr:nvSpPr>
        <cdr:cNvPr id="10" name="TextBox 9"/>
        <cdr:cNvSpPr txBox="1"/>
      </cdr:nvSpPr>
      <cdr:spPr>
        <a:xfrm xmlns:a="http://schemas.openxmlformats.org/drawingml/2006/main">
          <a:off x="2057401" y="2463775"/>
          <a:ext cx="859701" cy="495315"/>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800" dirty="0">
              <a:solidFill>
                <a:schemeClr val="bg1"/>
              </a:solidFill>
            </a:rPr>
            <a:t>91%</a:t>
          </a:r>
        </a:p>
      </cdr:txBody>
    </cdr:sp>
  </cdr:relSizeAnchor>
  <cdr:relSizeAnchor xmlns:cdr="http://schemas.openxmlformats.org/drawingml/2006/chartDrawing">
    <cdr:from>
      <cdr:x>0.47509</cdr:x>
      <cdr:y>0.7</cdr:y>
    </cdr:from>
    <cdr:to>
      <cdr:x>0.71042</cdr:x>
      <cdr:y>0.85714</cdr:y>
    </cdr:to>
    <cdr:sp macro="" textlink="">
      <cdr:nvSpPr>
        <cdr:cNvPr id="11" name="TextBox 10"/>
        <cdr:cNvSpPr txBox="1"/>
      </cdr:nvSpPr>
      <cdr:spPr>
        <a:xfrm xmlns:a="http://schemas.openxmlformats.org/drawingml/2006/main">
          <a:off x="2286001" y="3733800"/>
          <a:ext cx="1132337" cy="8382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000" dirty="0">
              <a:solidFill>
                <a:schemeClr val="bg1"/>
              </a:solidFill>
            </a:rPr>
            <a:t>12377</a:t>
          </a:r>
        </a:p>
      </cdr:txBody>
    </cdr:sp>
  </cdr:relSizeAnchor>
  <cdr:relSizeAnchor xmlns:cdr="http://schemas.openxmlformats.org/drawingml/2006/chartDrawing">
    <cdr:from>
      <cdr:x>0.61762</cdr:x>
      <cdr:y>0.72857</cdr:y>
    </cdr:from>
    <cdr:to>
      <cdr:x>0.88684</cdr:x>
      <cdr:y>1</cdr:y>
    </cdr:to>
    <cdr:sp macro="" textlink="">
      <cdr:nvSpPr>
        <cdr:cNvPr id="12" name="TextBox 11"/>
        <cdr:cNvSpPr txBox="1"/>
      </cdr:nvSpPr>
      <cdr:spPr>
        <a:xfrm xmlns:a="http://schemas.openxmlformats.org/drawingml/2006/main">
          <a:off x="2971801" y="3886200"/>
          <a:ext cx="1295400" cy="14478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000" dirty="0">
              <a:solidFill>
                <a:schemeClr val="bg1"/>
              </a:solidFill>
            </a:rPr>
            <a:t>11706</a:t>
          </a:r>
        </a:p>
      </cdr:txBody>
    </cdr:sp>
  </cdr:relSizeAnchor>
  <cdr:relSizeAnchor xmlns:cdr="http://schemas.openxmlformats.org/drawingml/2006/chartDrawing">
    <cdr:from>
      <cdr:x>0.82349</cdr:x>
      <cdr:y>0.74286</cdr:y>
    </cdr:from>
    <cdr:to>
      <cdr:x>0.93435</cdr:x>
      <cdr:y>0.81905</cdr:y>
    </cdr:to>
    <cdr:sp macro="" textlink="">
      <cdr:nvSpPr>
        <cdr:cNvPr id="13" name="TextBox 12"/>
        <cdr:cNvSpPr txBox="1"/>
      </cdr:nvSpPr>
      <cdr:spPr>
        <a:xfrm xmlns:a="http://schemas.openxmlformats.org/drawingml/2006/main">
          <a:off x="3962401" y="3962399"/>
          <a:ext cx="533400" cy="406413"/>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800" dirty="0">
              <a:solidFill>
                <a:schemeClr val="bg1"/>
              </a:solidFill>
            </a:rPr>
            <a:t>95%</a:t>
          </a:r>
        </a:p>
      </cdr:txBody>
    </cdr:sp>
  </cdr:relSizeAnchor>
  <cdr:relSizeAnchor xmlns:cdr="http://schemas.openxmlformats.org/drawingml/2006/chartDrawing">
    <cdr:from>
      <cdr:x>0.79931</cdr:x>
      <cdr:y>0.90952</cdr:y>
    </cdr:from>
    <cdr:to>
      <cdr:x>0.96597</cdr:x>
      <cdr:y>1</cdr:y>
    </cdr:to>
    <cdr:sp macro="" textlink="">
      <cdr:nvSpPr>
        <cdr:cNvPr id="14" name="TextBox 13"/>
        <cdr:cNvSpPr txBox="1"/>
      </cdr:nvSpPr>
      <cdr:spPr>
        <a:xfrm xmlns:a="http://schemas.openxmlformats.org/drawingml/2006/main">
          <a:off x="4385310" y="2910840"/>
          <a:ext cx="914400" cy="28956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0.83333</cdr:x>
      <cdr:y>0.71429</cdr:y>
    </cdr:from>
    <cdr:to>
      <cdr:x>1</cdr:x>
      <cdr:y>1</cdr:y>
    </cdr:to>
    <cdr:sp macro="" textlink="">
      <cdr:nvSpPr>
        <cdr:cNvPr id="15" name="TextBox 14"/>
        <cdr:cNvSpPr txBox="1"/>
      </cdr:nvSpPr>
      <cdr:spPr>
        <a:xfrm xmlns:a="http://schemas.openxmlformats.org/drawingml/2006/main">
          <a:off x="4758690" y="2872740"/>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en-US" sz="1100"/>
        </a:p>
      </cdr:txBody>
    </cdr:sp>
  </cdr:relSizeAnchor>
</c:userShapes>
</file>

<file path=ppt/drawings/drawing4.xml><?xml version="1.0" encoding="utf-8"?>
<c:userShapes xmlns:c="http://schemas.openxmlformats.org/drawingml/2006/chart">
  <cdr:relSizeAnchor xmlns:cdr="http://schemas.openxmlformats.org/drawingml/2006/chartDrawing">
    <cdr:from>
      <cdr:x>0.8359</cdr:x>
      <cdr:y>0</cdr:y>
    </cdr:from>
    <cdr:to>
      <cdr:x>0.93667</cdr:x>
      <cdr:y>0.18326</cdr:y>
    </cdr:to>
    <cdr:sp macro="" textlink="">
      <cdr:nvSpPr>
        <cdr:cNvPr id="2" name="TextBox 1"/>
        <cdr:cNvSpPr txBox="1"/>
      </cdr:nvSpPr>
      <cdr:spPr>
        <a:xfrm xmlns:a="http://schemas.openxmlformats.org/drawingml/2006/main">
          <a:off x="7585074" y="-41276"/>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59462" cy="388866"/>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sz="quarter" idx="1"/>
          </p:nvPr>
        </p:nvSpPr>
        <p:spPr>
          <a:xfrm>
            <a:off x="5696885" y="0"/>
            <a:ext cx="4359462" cy="388866"/>
          </a:xfrm>
          <a:prstGeom prst="rect">
            <a:avLst/>
          </a:prstGeom>
        </p:spPr>
        <p:txBody>
          <a:bodyPr vert="horz" lIns="91440" tIns="45720" rIns="91440" bIns="45720" rtlCol="0"/>
          <a:lstStyle>
            <a:lvl1pPr algn="r">
              <a:defRPr sz="1200"/>
            </a:lvl1pPr>
          </a:lstStyle>
          <a:p>
            <a:fld id="{B6A00D5F-9639-4CEF-9172-2EB344A38B73}" type="datetimeFigureOut">
              <a:rPr lang="en-US" smtClean="0"/>
              <a:pPr/>
              <a:t>7/20/2020</a:t>
            </a:fld>
            <a:endParaRPr lang="en-IN"/>
          </a:p>
        </p:txBody>
      </p:sp>
      <p:sp>
        <p:nvSpPr>
          <p:cNvPr id="4" name="Footer Placeholder 3"/>
          <p:cNvSpPr>
            <a:spLocks noGrp="1"/>
          </p:cNvSpPr>
          <p:nvPr>
            <p:ph type="ftr" sz="quarter" idx="2"/>
          </p:nvPr>
        </p:nvSpPr>
        <p:spPr>
          <a:xfrm>
            <a:off x="1" y="7382308"/>
            <a:ext cx="4359462" cy="388866"/>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p:cNvSpPr>
            <a:spLocks noGrp="1"/>
          </p:cNvSpPr>
          <p:nvPr>
            <p:ph type="sldNum" sz="quarter" idx="3"/>
          </p:nvPr>
        </p:nvSpPr>
        <p:spPr>
          <a:xfrm>
            <a:off x="5696885" y="7382308"/>
            <a:ext cx="4359462" cy="388866"/>
          </a:xfrm>
          <a:prstGeom prst="rect">
            <a:avLst/>
          </a:prstGeom>
        </p:spPr>
        <p:txBody>
          <a:bodyPr vert="horz" lIns="91440" tIns="45720" rIns="91440" bIns="45720" rtlCol="0" anchor="b"/>
          <a:lstStyle>
            <a:lvl1pPr algn="r">
              <a:defRPr sz="1200"/>
            </a:lvl1pPr>
          </a:lstStyle>
          <a:p>
            <a:fld id="{5ABFF074-E3FC-4AC8-8ED1-2F29476F2BB6}" type="slidenum">
              <a:rPr lang="en-IN" smtClean="0"/>
              <a:pPr/>
              <a:t>‹#›</a:t>
            </a:fld>
            <a:endParaRPr lang="en-I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AutoShape 1"/>
          <p:cNvSpPr>
            <a:spLocks noChangeArrowheads="1"/>
          </p:cNvSpPr>
          <p:nvPr/>
        </p:nvSpPr>
        <p:spPr bwMode="auto">
          <a:xfrm>
            <a:off x="0" y="0"/>
            <a:ext cx="10058400" cy="7772400"/>
          </a:xfrm>
          <a:prstGeom prst="roundRect">
            <a:avLst>
              <a:gd name="adj" fmla="val 19"/>
            </a:avLst>
          </a:prstGeom>
          <a:solidFill>
            <a:srgbClr val="FFFFFF"/>
          </a:solidFill>
          <a:ln w="9360">
            <a:noFill/>
            <a:miter lim="800000"/>
            <a:headEnd/>
            <a:tailEnd/>
          </a:ln>
          <a:effectLst/>
        </p:spPr>
        <p:txBody>
          <a:bodyPr wrap="none" anchor="ctr"/>
          <a:lstStyle/>
          <a:p>
            <a:endParaRPr lang="en-US"/>
          </a:p>
        </p:txBody>
      </p:sp>
      <p:sp>
        <p:nvSpPr>
          <p:cNvPr id="5122" name="AutoShape 2"/>
          <p:cNvSpPr>
            <a:spLocks noChangeArrowheads="1"/>
          </p:cNvSpPr>
          <p:nvPr/>
        </p:nvSpPr>
        <p:spPr bwMode="auto">
          <a:xfrm>
            <a:off x="0" y="0"/>
            <a:ext cx="10058400" cy="7772400"/>
          </a:xfrm>
          <a:prstGeom prst="roundRect">
            <a:avLst>
              <a:gd name="adj" fmla="val 19"/>
            </a:avLst>
          </a:prstGeom>
          <a:solidFill>
            <a:srgbClr val="FFFFFF"/>
          </a:solidFill>
          <a:ln w="9525">
            <a:noFill/>
            <a:round/>
            <a:headEnd/>
            <a:tailEnd/>
          </a:ln>
          <a:effectLst/>
        </p:spPr>
        <p:txBody>
          <a:bodyPr wrap="none" anchor="ctr"/>
          <a:lstStyle/>
          <a:p>
            <a:endParaRPr lang="en-US"/>
          </a:p>
        </p:txBody>
      </p:sp>
      <p:sp>
        <p:nvSpPr>
          <p:cNvPr id="5123" name="AutoShape 3"/>
          <p:cNvSpPr>
            <a:spLocks noChangeArrowheads="1"/>
          </p:cNvSpPr>
          <p:nvPr/>
        </p:nvSpPr>
        <p:spPr bwMode="auto">
          <a:xfrm>
            <a:off x="0" y="0"/>
            <a:ext cx="10058400" cy="7772400"/>
          </a:xfrm>
          <a:prstGeom prst="roundRect">
            <a:avLst>
              <a:gd name="adj" fmla="val 19"/>
            </a:avLst>
          </a:prstGeom>
          <a:solidFill>
            <a:srgbClr val="FFFFFF"/>
          </a:solidFill>
          <a:ln w="9525">
            <a:noFill/>
            <a:round/>
            <a:headEnd/>
            <a:tailEnd/>
          </a:ln>
          <a:effectLst/>
        </p:spPr>
        <p:txBody>
          <a:bodyPr wrap="none" anchor="ctr"/>
          <a:lstStyle/>
          <a:p>
            <a:endParaRPr lang="en-US"/>
          </a:p>
        </p:txBody>
      </p:sp>
      <p:sp>
        <p:nvSpPr>
          <p:cNvPr id="5124" name="AutoShape 4"/>
          <p:cNvSpPr>
            <a:spLocks noChangeArrowheads="1"/>
          </p:cNvSpPr>
          <p:nvPr/>
        </p:nvSpPr>
        <p:spPr bwMode="auto">
          <a:xfrm>
            <a:off x="0" y="0"/>
            <a:ext cx="10058400" cy="7772400"/>
          </a:xfrm>
          <a:prstGeom prst="roundRect">
            <a:avLst>
              <a:gd name="adj" fmla="val 19"/>
            </a:avLst>
          </a:prstGeom>
          <a:solidFill>
            <a:srgbClr val="FFFFFF"/>
          </a:solidFill>
          <a:ln w="9525">
            <a:noFill/>
            <a:round/>
            <a:headEnd/>
            <a:tailEnd/>
          </a:ln>
          <a:effectLst/>
        </p:spPr>
        <p:txBody>
          <a:bodyPr wrap="none" anchor="ctr"/>
          <a:lstStyle/>
          <a:p>
            <a:endParaRPr lang="en-US"/>
          </a:p>
        </p:txBody>
      </p:sp>
      <p:sp>
        <p:nvSpPr>
          <p:cNvPr id="5125" name="Rectangle 5"/>
          <p:cNvSpPr>
            <a:spLocks noGrp="1" noRot="1" noChangeAspect="1" noChangeArrowheads="1"/>
          </p:cNvSpPr>
          <p:nvPr>
            <p:ph type="sldImg"/>
          </p:nvPr>
        </p:nvSpPr>
        <p:spPr bwMode="auto">
          <a:xfrm>
            <a:off x="3086100" y="590550"/>
            <a:ext cx="3876675" cy="2908300"/>
          </a:xfrm>
          <a:prstGeom prst="rect">
            <a:avLst/>
          </a:prstGeom>
          <a:noFill/>
          <a:ln w="9525">
            <a:noFill/>
            <a:round/>
            <a:headEnd/>
            <a:tailEnd/>
          </a:ln>
          <a:effectLst/>
        </p:spPr>
      </p:sp>
      <p:sp>
        <p:nvSpPr>
          <p:cNvPr id="5126" name="Rectangle 6"/>
          <p:cNvSpPr>
            <a:spLocks noGrp="1" noChangeArrowheads="1"/>
          </p:cNvSpPr>
          <p:nvPr>
            <p:ph type="body"/>
          </p:nvPr>
        </p:nvSpPr>
        <p:spPr bwMode="auto">
          <a:xfrm>
            <a:off x="1006662" y="3691155"/>
            <a:ext cx="8036859" cy="3491201"/>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smtClean="0"/>
          </a:p>
        </p:txBody>
      </p:sp>
      <p:sp>
        <p:nvSpPr>
          <p:cNvPr id="5127" name="Rectangle 7"/>
          <p:cNvSpPr>
            <a:spLocks noGrp="1" noChangeArrowheads="1"/>
          </p:cNvSpPr>
          <p:nvPr>
            <p:ph type="hdr"/>
          </p:nvPr>
        </p:nvSpPr>
        <p:spPr bwMode="auto">
          <a:xfrm>
            <a:off x="0" y="0"/>
            <a:ext cx="4355353" cy="382732"/>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buClrTx/>
              <a:buFontTx/>
              <a:buNone/>
              <a:tabLst>
                <a:tab pos="723900" algn="l"/>
                <a:tab pos="1447800" algn="l"/>
                <a:tab pos="2171700" algn="l"/>
                <a:tab pos="2895600" algn="l"/>
              </a:tabLst>
              <a:defRPr sz="1400">
                <a:solidFill>
                  <a:srgbClr val="FFFFFF"/>
                </a:solidFill>
                <a:latin typeface="Times New Roman" pitchFamily="16" charset="0"/>
                <a:ea typeface="DejaVu Sans" charset="0"/>
                <a:cs typeface="DejaVu Sans" charset="0"/>
              </a:defRPr>
            </a:lvl1pPr>
          </a:lstStyle>
          <a:p>
            <a:endParaRPr lang="en-US"/>
          </a:p>
        </p:txBody>
      </p:sp>
      <p:sp>
        <p:nvSpPr>
          <p:cNvPr id="5128" name="Rectangle 8"/>
          <p:cNvSpPr>
            <a:spLocks noGrp="1" noChangeArrowheads="1"/>
          </p:cNvSpPr>
          <p:nvPr>
            <p:ph type="dt"/>
          </p:nvPr>
        </p:nvSpPr>
        <p:spPr bwMode="auto">
          <a:xfrm>
            <a:off x="5692776" y="0"/>
            <a:ext cx="4355353" cy="382732"/>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ClrTx/>
              <a:buFontTx/>
              <a:buNone/>
              <a:tabLst>
                <a:tab pos="723900" algn="l"/>
                <a:tab pos="1447800" algn="l"/>
                <a:tab pos="2171700" algn="l"/>
                <a:tab pos="2895600" algn="l"/>
              </a:tabLst>
              <a:defRPr sz="1400">
                <a:solidFill>
                  <a:srgbClr val="FFFFFF"/>
                </a:solidFill>
                <a:latin typeface="Times New Roman" pitchFamily="16" charset="0"/>
                <a:ea typeface="DejaVu Sans" charset="0"/>
                <a:cs typeface="DejaVu Sans" charset="0"/>
              </a:defRPr>
            </a:lvl1pPr>
          </a:lstStyle>
          <a:p>
            <a:endParaRPr lang="en-US"/>
          </a:p>
        </p:txBody>
      </p:sp>
      <p:sp>
        <p:nvSpPr>
          <p:cNvPr id="5129" name="Rectangle 9"/>
          <p:cNvSpPr>
            <a:spLocks noGrp="1" noChangeArrowheads="1"/>
          </p:cNvSpPr>
          <p:nvPr>
            <p:ph type="ftr"/>
          </p:nvPr>
        </p:nvSpPr>
        <p:spPr bwMode="auto">
          <a:xfrm>
            <a:off x="0" y="7383535"/>
            <a:ext cx="4355353" cy="382732"/>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buClrTx/>
              <a:buFontTx/>
              <a:buNone/>
              <a:tabLst>
                <a:tab pos="723900" algn="l"/>
                <a:tab pos="1447800" algn="l"/>
                <a:tab pos="2171700" algn="l"/>
                <a:tab pos="2895600" algn="l"/>
              </a:tabLst>
              <a:defRPr sz="1400">
                <a:solidFill>
                  <a:srgbClr val="FFFFFF"/>
                </a:solidFill>
                <a:latin typeface="Times New Roman" pitchFamily="16" charset="0"/>
                <a:ea typeface="DejaVu Sans" charset="0"/>
                <a:cs typeface="DejaVu Sans" charset="0"/>
              </a:defRPr>
            </a:lvl1pPr>
          </a:lstStyle>
          <a:p>
            <a:endParaRPr lang="en-US"/>
          </a:p>
        </p:txBody>
      </p:sp>
      <p:sp>
        <p:nvSpPr>
          <p:cNvPr id="5130" name="Rectangle 10"/>
          <p:cNvSpPr>
            <a:spLocks noGrp="1" noChangeArrowheads="1"/>
          </p:cNvSpPr>
          <p:nvPr>
            <p:ph type="sldNum"/>
          </p:nvPr>
        </p:nvSpPr>
        <p:spPr bwMode="auto">
          <a:xfrm>
            <a:off x="5692776" y="7383535"/>
            <a:ext cx="4355353" cy="382732"/>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buClrTx/>
              <a:buFontTx/>
              <a:buNone/>
              <a:tabLst>
                <a:tab pos="723900" algn="l"/>
                <a:tab pos="1447800" algn="l"/>
                <a:tab pos="2171700" algn="l"/>
                <a:tab pos="2895600" algn="l"/>
              </a:tabLst>
              <a:defRPr sz="1400">
                <a:solidFill>
                  <a:srgbClr val="FFFFFF"/>
                </a:solidFill>
                <a:latin typeface="Times New Roman" pitchFamily="16" charset="0"/>
                <a:ea typeface="DejaVu Sans" charset="0"/>
                <a:cs typeface="DejaVu Sans" charset="0"/>
              </a:defRPr>
            </a:lvl1pPr>
          </a:lstStyle>
          <a:p>
            <a:fld id="{C7FD1010-7B34-499C-A08B-38D6FA81B5CC}" type="slidenum">
              <a:rPr lang="en-US"/>
              <a:pPr/>
              <a:t>‹#›</a:t>
            </a:fld>
            <a:endParaRPr lang="en-US"/>
          </a:p>
        </p:txBody>
      </p:sp>
    </p:spTree>
    <p:extLst>
      <p:ext uri="{BB962C8B-B14F-4D97-AF65-F5344CB8AC3E}">
        <p14:creationId xmlns:p14="http://schemas.microsoft.com/office/powerpoint/2010/main" xmlns="" val="736426989"/>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altLang="en-US" smtClean="0"/>
          </a:p>
        </p:txBody>
      </p:sp>
      <p:sp>
        <p:nvSpPr>
          <p:cNvPr id="4" name="Slide Number Placeholder 3"/>
          <p:cNvSpPr>
            <a:spLocks noGrp="1"/>
          </p:cNvSpPr>
          <p:nvPr>
            <p:ph type="sldNum" sz="quarter" idx="5"/>
          </p:nvPr>
        </p:nvSpPr>
        <p:spPr/>
        <p:txBody>
          <a:bodyPr/>
          <a:lstStyle/>
          <a:p>
            <a:pPr>
              <a:defRPr/>
            </a:pPr>
            <a:fld id="{6C88CC98-50E5-4A10-8BF4-7198EC164381}"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idx="10"/>
          </p:nvPr>
        </p:nvSpPr>
        <p:spPr/>
        <p:txBody>
          <a:bodyPr/>
          <a:lstStyle/>
          <a:p>
            <a:fld id="{C7FD1010-7B34-499C-A08B-38D6FA81B5CC}" type="slidenum">
              <a:rPr lang="en-US" smtClean="0"/>
              <a:pPr/>
              <a:t>17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idx="10"/>
          </p:nvPr>
        </p:nvSpPr>
        <p:spPr/>
        <p:txBody>
          <a:bodyPr/>
          <a:lstStyle/>
          <a:p>
            <a:fld id="{C7FD1010-7B34-499C-A08B-38D6FA81B5CC}" type="slidenum">
              <a:rPr lang="en-US" smtClean="0"/>
              <a:pPr/>
              <a:t>24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92F4203E-C89E-46DC-98F7-73C600978184}" type="slidenum">
              <a:rPr lang="en-US"/>
              <a:pPr/>
              <a:t>35</a:t>
            </a:fld>
            <a:endParaRPr lang="en-US"/>
          </a:p>
        </p:txBody>
      </p:sp>
      <p:sp>
        <p:nvSpPr>
          <p:cNvPr id="58369" name="Rectangle 1"/>
          <p:cNvSpPr txBox="1">
            <a:spLocks noGrp="1" noRot="1" noChangeAspect="1" noChangeArrowheads="1"/>
          </p:cNvSpPr>
          <p:nvPr>
            <p:ph type="sldImg"/>
          </p:nvPr>
        </p:nvSpPr>
        <p:spPr bwMode="auto">
          <a:xfrm>
            <a:off x="3086100" y="590550"/>
            <a:ext cx="3886200" cy="2914650"/>
          </a:xfrm>
          <a:prstGeom prst="rect">
            <a:avLst/>
          </a:prstGeom>
          <a:solidFill>
            <a:srgbClr val="FFFFFF"/>
          </a:solidFill>
          <a:ln>
            <a:solidFill>
              <a:srgbClr val="000000"/>
            </a:solidFill>
            <a:miter lim="800000"/>
            <a:headEnd/>
            <a:tailEnd/>
          </a:ln>
        </p:spPr>
      </p:sp>
      <p:sp>
        <p:nvSpPr>
          <p:cNvPr id="58370" name="Rectangle 2"/>
          <p:cNvSpPr txBox="1">
            <a:spLocks noGrp="1" noChangeArrowheads="1"/>
          </p:cNvSpPr>
          <p:nvPr>
            <p:ph type="body" idx="1"/>
          </p:nvPr>
        </p:nvSpPr>
        <p:spPr bwMode="auto">
          <a:xfrm>
            <a:off x="1006662" y="3691154"/>
            <a:ext cx="8047132" cy="3497334"/>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941716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92F4203E-C89E-46DC-98F7-73C600978184}" type="slidenum">
              <a:rPr lang="en-US"/>
              <a:pPr/>
              <a:t>48</a:t>
            </a:fld>
            <a:endParaRPr lang="en-US" dirty="0"/>
          </a:p>
        </p:txBody>
      </p:sp>
      <p:sp>
        <p:nvSpPr>
          <p:cNvPr id="58369" name="Rectangle 1"/>
          <p:cNvSpPr txBox="1">
            <a:spLocks noGrp="1" noRot="1" noChangeAspect="1" noChangeArrowheads="1"/>
          </p:cNvSpPr>
          <p:nvPr>
            <p:ph type="sldImg"/>
          </p:nvPr>
        </p:nvSpPr>
        <p:spPr bwMode="auto">
          <a:xfrm>
            <a:off x="3087688" y="590550"/>
            <a:ext cx="3883025" cy="2913063"/>
          </a:xfrm>
          <a:prstGeom prst="rect">
            <a:avLst/>
          </a:prstGeom>
          <a:solidFill>
            <a:srgbClr val="FFFFFF"/>
          </a:solidFill>
          <a:ln>
            <a:solidFill>
              <a:srgbClr val="000000"/>
            </a:solidFill>
            <a:miter lim="800000"/>
            <a:headEnd/>
            <a:tailEnd/>
          </a:ln>
        </p:spPr>
      </p:sp>
      <p:sp>
        <p:nvSpPr>
          <p:cNvPr id="58370" name="Rectangle 2"/>
          <p:cNvSpPr txBox="1">
            <a:spLocks noGrp="1" noChangeArrowheads="1"/>
          </p:cNvSpPr>
          <p:nvPr>
            <p:ph type="body" idx="1"/>
          </p:nvPr>
        </p:nvSpPr>
        <p:spPr bwMode="auto">
          <a:xfrm>
            <a:off x="1006662" y="3691155"/>
            <a:ext cx="8047132" cy="3497334"/>
          </a:xfrm>
          <a:prstGeom prst="rect">
            <a:avLst/>
          </a:prstGeom>
          <a:noFill/>
          <a:ln>
            <a:round/>
            <a:headEnd/>
            <a:tailEnd/>
          </a:ln>
        </p:spPr>
        <p:txBody>
          <a:bodyPr wrap="none" anchor="ctr"/>
          <a:lstStyle/>
          <a:p>
            <a:endParaRPr lang="en-US" dirty="0"/>
          </a:p>
        </p:txBody>
      </p:sp>
    </p:spTree>
    <p:extLst>
      <p:ext uri="{BB962C8B-B14F-4D97-AF65-F5344CB8AC3E}">
        <p14:creationId xmlns="" xmlns:p14="http://schemas.microsoft.com/office/powerpoint/2010/main" val="941716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92F4203E-C89E-46DC-98F7-73C600978184}" type="slidenum">
              <a:rPr lang="en-US"/>
              <a:pPr/>
              <a:t>49</a:t>
            </a:fld>
            <a:endParaRPr lang="en-US"/>
          </a:p>
        </p:txBody>
      </p:sp>
      <p:sp>
        <p:nvSpPr>
          <p:cNvPr id="58369" name="Rectangle 1"/>
          <p:cNvSpPr txBox="1">
            <a:spLocks noGrp="1" noRot="1" noChangeAspect="1" noChangeArrowheads="1"/>
          </p:cNvSpPr>
          <p:nvPr>
            <p:ph type="sldImg"/>
          </p:nvPr>
        </p:nvSpPr>
        <p:spPr bwMode="auto">
          <a:xfrm>
            <a:off x="3086100" y="590550"/>
            <a:ext cx="3886200" cy="2914650"/>
          </a:xfrm>
          <a:prstGeom prst="rect">
            <a:avLst/>
          </a:prstGeom>
          <a:solidFill>
            <a:srgbClr val="FFFFFF"/>
          </a:solidFill>
          <a:ln>
            <a:solidFill>
              <a:srgbClr val="000000"/>
            </a:solidFill>
            <a:miter lim="800000"/>
            <a:headEnd/>
            <a:tailEnd/>
          </a:ln>
        </p:spPr>
      </p:sp>
      <p:sp>
        <p:nvSpPr>
          <p:cNvPr id="58370" name="Rectangle 2"/>
          <p:cNvSpPr txBox="1">
            <a:spLocks noGrp="1" noChangeArrowheads="1"/>
          </p:cNvSpPr>
          <p:nvPr>
            <p:ph type="body" idx="1"/>
          </p:nvPr>
        </p:nvSpPr>
        <p:spPr bwMode="auto">
          <a:xfrm>
            <a:off x="1006662" y="3691154"/>
            <a:ext cx="8047132" cy="3497334"/>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1037587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006B3318-CAE4-46D8-8E00-8E659462F59A}" type="slidenum">
              <a:rPr lang="en-US"/>
              <a:pPr/>
              <a:t>2</a:t>
            </a:fld>
            <a:endParaRPr lang="en-US"/>
          </a:p>
        </p:txBody>
      </p:sp>
      <p:sp>
        <p:nvSpPr>
          <p:cNvPr id="34817" name="Rectangle 1"/>
          <p:cNvSpPr txBox="1">
            <a:spLocks noGrp="1" noRot="1" noChangeAspect="1" noChangeArrowheads="1"/>
          </p:cNvSpPr>
          <p:nvPr>
            <p:ph type="sldImg"/>
          </p:nvPr>
        </p:nvSpPr>
        <p:spPr bwMode="auto">
          <a:xfrm>
            <a:off x="3086100" y="590550"/>
            <a:ext cx="3886200" cy="2914650"/>
          </a:xfrm>
          <a:prstGeom prst="rect">
            <a:avLst/>
          </a:prstGeom>
          <a:solidFill>
            <a:srgbClr val="FFFFFF"/>
          </a:solidFill>
          <a:ln>
            <a:solidFill>
              <a:srgbClr val="000000"/>
            </a:solidFill>
            <a:miter lim="800000"/>
            <a:headEnd/>
            <a:tailEnd/>
          </a:ln>
        </p:spPr>
      </p:sp>
      <p:sp>
        <p:nvSpPr>
          <p:cNvPr id="34818" name="Rectangle 2"/>
          <p:cNvSpPr txBox="1">
            <a:spLocks noGrp="1" noChangeArrowheads="1"/>
          </p:cNvSpPr>
          <p:nvPr>
            <p:ph type="body" idx="1"/>
          </p:nvPr>
        </p:nvSpPr>
        <p:spPr bwMode="auto">
          <a:xfrm>
            <a:off x="1006662" y="3691154"/>
            <a:ext cx="8047132" cy="3497334"/>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397006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006B3318-CAE4-46D8-8E00-8E659462F59A}" type="slidenum">
              <a:rPr lang="en-US"/>
              <a:pPr/>
              <a:t>3</a:t>
            </a:fld>
            <a:endParaRPr lang="en-US"/>
          </a:p>
        </p:txBody>
      </p:sp>
      <p:sp>
        <p:nvSpPr>
          <p:cNvPr id="34817" name="Rectangle 1"/>
          <p:cNvSpPr txBox="1">
            <a:spLocks noGrp="1" noRot="1" noChangeAspect="1" noChangeArrowheads="1"/>
          </p:cNvSpPr>
          <p:nvPr>
            <p:ph type="sldImg"/>
          </p:nvPr>
        </p:nvSpPr>
        <p:spPr bwMode="auto">
          <a:xfrm>
            <a:off x="3086100" y="590550"/>
            <a:ext cx="3886200" cy="2914650"/>
          </a:xfrm>
          <a:prstGeom prst="rect">
            <a:avLst/>
          </a:prstGeom>
          <a:solidFill>
            <a:srgbClr val="FFFFFF"/>
          </a:solidFill>
          <a:ln>
            <a:solidFill>
              <a:srgbClr val="000000"/>
            </a:solidFill>
            <a:miter lim="800000"/>
            <a:headEnd/>
            <a:tailEnd/>
          </a:ln>
        </p:spPr>
      </p:sp>
      <p:sp>
        <p:nvSpPr>
          <p:cNvPr id="34818" name="Rectangle 2"/>
          <p:cNvSpPr txBox="1">
            <a:spLocks noGrp="1" noChangeArrowheads="1"/>
          </p:cNvSpPr>
          <p:nvPr>
            <p:ph type="body" idx="1"/>
          </p:nvPr>
        </p:nvSpPr>
        <p:spPr bwMode="auto">
          <a:xfrm>
            <a:off x="1006662" y="3691154"/>
            <a:ext cx="8047132" cy="3497334"/>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397006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006B3318-CAE4-46D8-8E00-8E659462F59A}" type="slidenum">
              <a:rPr lang="en-US"/>
              <a:pPr/>
              <a:t>4</a:t>
            </a:fld>
            <a:endParaRPr lang="en-US"/>
          </a:p>
        </p:txBody>
      </p:sp>
      <p:sp>
        <p:nvSpPr>
          <p:cNvPr id="34817" name="Rectangle 1"/>
          <p:cNvSpPr txBox="1">
            <a:spLocks noGrp="1" noRot="1" noChangeAspect="1" noChangeArrowheads="1"/>
          </p:cNvSpPr>
          <p:nvPr>
            <p:ph type="sldImg"/>
          </p:nvPr>
        </p:nvSpPr>
        <p:spPr bwMode="auto">
          <a:xfrm>
            <a:off x="3086100" y="590550"/>
            <a:ext cx="3886200" cy="2914650"/>
          </a:xfrm>
          <a:prstGeom prst="rect">
            <a:avLst/>
          </a:prstGeom>
          <a:solidFill>
            <a:srgbClr val="FFFFFF"/>
          </a:solidFill>
          <a:ln>
            <a:solidFill>
              <a:srgbClr val="000000"/>
            </a:solidFill>
            <a:miter lim="800000"/>
            <a:headEnd/>
            <a:tailEnd/>
          </a:ln>
        </p:spPr>
      </p:sp>
      <p:sp>
        <p:nvSpPr>
          <p:cNvPr id="34818" name="Rectangle 2"/>
          <p:cNvSpPr txBox="1">
            <a:spLocks noGrp="1" noChangeArrowheads="1"/>
          </p:cNvSpPr>
          <p:nvPr>
            <p:ph type="body" idx="1"/>
          </p:nvPr>
        </p:nvSpPr>
        <p:spPr bwMode="auto">
          <a:xfrm>
            <a:off x="1006662" y="3691154"/>
            <a:ext cx="8047132" cy="3497334"/>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397006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006B3318-CAE4-46D8-8E00-8E659462F59A}" type="slidenum">
              <a:rPr lang="en-US"/>
              <a:pPr/>
              <a:t>5</a:t>
            </a:fld>
            <a:endParaRPr lang="en-US"/>
          </a:p>
        </p:txBody>
      </p:sp>
      <p:sp>
        <p:nvSpPr>
          <p:cNvPr id="34817" name="Rectangle 1"/>
          <p:cNvSpPr txBox="1">
            <a:spLocks noGrp="1" noRot="1" noChangeAspect="1" noChangeArrowheads="1"/>
          </p:cNvSpPr>
          <p:nvPr>
            <p:ph type="sldImg"/>
          </p:nvPr>
        </p:nvSpPr>
        <p:spPr bwMode="auto">
          <a:xfrm>
            <a:off x="3086100" y="590550"/>
            <a:ext cx="3886200" cy="2914650"/>
          </a:xfrm>
          <a:prstGeom prst="rect">
            <a:avLst/>
          </a:prstGeom>
          <a:solidFill>
            <a:srgbClr val="FFFFFF"/>
          </a:solidFill>
          <a:ln>
            <a:solidFill>
              <a:srgbClr val="000000"/>
            </a:solidFill>
            <a:miter lim="800000"/>
            <a:headEnd/>
            <a:tailEnd/>
          </a:ln>
        </p:spPr>
      </p:sp>
      <p:sp>
        <p:nvSpPr>
          <p:cNvPr id="34818" name="Rectangle 2"/>
          <p:cNvSpPr txBox="1">
            <a:spLocks noGrp="1" noChangeArrowheads="1"/>
          </p:cNvSpPr>
          <p:nvPr>
            <p:ph type="body" idx="1"/>
          </p:nvPr>
        </p:nvSpPr>
        <p:spPr bwMode="auto">
          <a:xfrm>
            <a:off x="1006662" y="3691154"/>
            <a:ext cx="8047132" cy="3497334"/>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397006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006B3318-CAE4-46D8-8E00-8E659462F59A}" type="slidenum">
              <a:rPr lang="en-US"/>
              <a:pPr/>
              <a:t>6</a:t>
            </a:fld>
            <a:endParaRPr lang="en-US"/>
          </a:p>
        </p:txBody>
      </p:sp>
      <p:sp>
        <p:nvSpPr>
          <p:cNvPr id="34817" name="Rectangle 1"/>
          <p:cNvSpPr txBox="1">
            <a:spLocks noGrp="1" noRot="1" noChangeAspect="1" noChangeArrowheads="1"/>
          </p:cNvSpPr>
          <p:nvPr>
            <p:ph type="sldImg"/>
          </p:nvPr>
        </p:nvSpPr>
        <p:spPr bwMode="auto">
          <a:xfrm>
            <a:off x="3086100" y="590550"/>
            <a:ext cx="3886200" cy="2914650"/>
          </a:xfrm>
          <a:prstGeom prst="rect">
            <a:avLst/>
          </a:prstGeom>
          <a:solidFill>
            <a:srgbClr val="FFFFFF"/>
          </a:solidFill>
          <a:ln>
            <a:solidFill>
              <a:srgbClr val="000000"/>
            </a:solidFill>
            <a:miter lim="800000"/>
            <a:headEnd/>
            <a:tailEnd/>
          </a:ln>
        </p:spPr>
      </p:sp>
      <p:sp>
        <p:nvSpPr>
          <p:cNvPr id="34818" name="Rectangle 2"/>
          <p:cNvSpPr txBox="1">
            <a:spLocks noGrp="1" noChangeArrowheads="1"/>
          </p:cNvSpPr>
          <p:nvPr>
            <p:ph type="body" idx="1"/>
          </p:nvPr>
        </p:nvSpPr>
        <p:spPr bwMode="auto">
          <a:xfrm>
            <a:off x="1006662" y="3691154"/>
            <a:ext cx="8047132" cy="3497334"/>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397006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006B3318-CAE4-46D8-8E00-8E659462F59A}" type="slidenum">
              <a:rPr lang="en-US"/>
              <a:pPr/>
              <a:t>7</a:t>
            </a:fld>
            <a:endParaRPr lang="en-US"/>
          </a:p>
        </p:txBody>
      </p:sp>
      <p:sp>
        <p:nvSpPr>
          <p:cNvPr id="34817" name="Rectangle 1"/>
          <p:cNvSpPr txBox="1">
            <a:spLocks noGrp="1" noRot="1" noChangeAspect="1" noChangeArrowheads="1"/>
          </p:cNvSpPr>
          <p:nvPr>
            <p:ph type="sldImg"/>
          </p:nvPr>
        </p:nvSpPr>
        <p:spPr bwMode="auto">
          <a:xfrm>
            <a:off x="3086100" y="590550"/>
            <a:ext cx="3886200" cy="2914650"/>
          </a:xfrm>
          <a:prstGeom prst="rect">
            <a:avLst/>
          </a:prstGeom>
          <a:solidFill>
            <a:srgbClr val="FFFFFF"/>
          </a:solidFill>
          <a:ln>
            <a:solidFill>
              <a:srgbClr val="000000"/>
            </a:solidFill>
            <a:miter lim="800000"/>
            <a:headEnd/>
            <a:tailEnd/>
          </a:ln>
        </p:spPr>
      </p:sp>
      <p:sp>
        <p:nvSpPr>
          <p:cNvPr id="34818" name="Rectangle 2"/>
          <p:cNvSpPr txBox="1">
            <a:spLocks noGrp="1" noChangeArrowheads="1"/>
          </p:cNvSpPr>
          <p:nvPr>
            <p:ph type="body" idx="1"/>
          </p:nvPr>
        </p:nvSpPr>
        <p:spPr bwMode="auto">
          <a:xfrm>
            <a:off x="1006662" y="3691154"/>
            <a:ext cx="8047132" cy="3497334"/>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397006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006B3318-CAE4-46D8-8E00-8E659462F59A}" type="slidenum">
              <a:rPr lang="en-US"/>
              <a:pPr/>
              <a:t>8</a:t>
            </a:fld>
            <a:endParaRPr lang="en-US"/>
          </a:p>
        </p:txBody>
      </p:sp>
      <p:sp>
        <p:nvSpPr>
          <p:cNvPr id="34817" name="Rectangle 1"/>
          <p:cNvSpPr txBox="1">
            <a:spLocks noGrp="1" noRot="1" noChangeAspect="1" noChangeArrowheads="1"/>
          </p:cNvSpPr>
          <p:nvPr>
            <p:ph type="sldImg"/>
          </p:nvPr>
        </p:nvSpPr>
        <p:spPr bwMode="auto">
          <a:xfrm>
            <a:off x="3086100" y="590550"/>
            <a:ext cx="3886200" cy="2914650"/>
          </a:xfrm>
          <a:prstGeom prst="rect">
            <a:avLst/>
          </a:prstGeom>
          <a:solidFill>
            <a:srgbClr val="FFFFFF"/>
          </a:solidFill>
          <a:ln>
            <a:solidFill>
              <a:srgbClr val="000000"/>
            </a:solidFill>
            <a:miter lim="800000"/>
            <a:headEnd/>
            <a:tailEnd/>
          </a:ln>
        </p:spPr>
      </p:sp>
      <p:sp>
        <p:nvSpPr>
          <p:cNvPr id="34818" name="Rectangle 2"/>
          <p:cNvSpPr txBox="1">
            <a:spLocks noGrp="1" noChangeArrowheads="1"/>
          </p:cNvSpPr>
          <p:nvPr>
            <p:ph type="body" idx="1"/>
          </p:nvPr>
        </p:nvSpPr>
        <p:spPr bwMode="auto">
          <a:xfrm>
            <a:off x="1006662" y="3691154"/>
            <a:ext cx="8047132" cy="3497334"/>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397006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006B3318-CAE4-46D8-8E00-8E659462F59A}" type="slidenum">
              <a:rPr lang="en-US"/>
              <a:pPr/>
              <a:t>9</a:t>
            </a:fld>
            <a:endParaRPr lang="en-US"/>
          </a:p>
        </p:txBody>
      </p:sp>
      <p:sp>
        <p:nvSpPr>
          <p:cNvPr id="34817" name="Rectangle 1"/>
          <p:cNvSpPr txBox="1">
            <a:spLocks noGrp="1" noRot="1" noChangeAspect="1" noChangeArrowheads="1"/>
          </p:cNvSpPr>
          <p:nvPr>
            <p:ph type="sldImg"/>
          </p:nvPr>
        </p:nvSpPr>
        <p:spPr bwMode="auto">
          <a:xfrm>
            <a:off x="3086100" y="590550"/>
            <a:ext cx="3886200" cy="2914650"/>
          </a:xfrm>
          <a:prstGeom prst="rect">
            <a:avLst/>
          </a:prstGeom>
          <a:solidFill>
            <a:srgbClr val="FFFFFF"/>
          </a:solidFill>
          <a:ln>
            <a:solidFill>
              <a:srgbClr val="000000"/>
            </a:solidFill>
            <a:miter lim="800000"/>
            <a:headEnd/>
            <a:tailEnd/>
          </a:ln>
        </p:spPr>
      </p:sp>
      <p:sp>
        <p:nvSpPr>
          <p:cNvPr id="34818" name="Rectangle 2"/>
          <p:cNvSpPr txBox="1">
            <a:spLocks noGrp="1" noChangeArrowheads="1"/>
          </p:cNvSpPr>
          <p:nvPr>
            <p:ph type="body" idx="1"/>
          </p:nvPr>
        </p:nvSpPr>
        <p:spPr bwMode="auto">
          <a:xfrm>
            <a:off x="1006662" y="3691154"/>
            <a:ext cx="8047132" cy="3497334"/>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xmlns="" val="3397006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CF02DA9-2229-43A4-8A48-25268590FAE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5610FDF-C620-4DDE-8770-84AAF9A21587}"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6150" y="301625"/>
            <a:ext cx="2263775" cy="58372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01625"/>
            <a:ext cx="6640512" cy="58372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DF13E9F-3E6A-49CC-B501-87A969377D25}"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AB18997-BBE4-43DC-BA35-9234629A0E14}"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75980D-7965-4466-B2BB-0E0978D48CCD}"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8D5847A-6CAE-4CFF-86AB-503057CFEB23}"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20725" y="1979613"/>
            <a:ext cx="4343400" cy="4370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6525" y="1979613"/>
            <a:ext cx="4344988" cy="4370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36C7009-FCA0-40BB-8A61-86DF574FC2C9}"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45D9265-897D-4E00-B85C-41CE08D61708}"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30C1C733-2F63-4519-B3DB-9BFFD99DC176}"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D08D537A-9DA4-490D-97C7-8A34724406DF}"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3EA1523-0FCD-457C-91DA-53054FB3031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C48F7C4-FCE3-4692-B0D7-A79779FDB33D}"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B3081EB-D931-4FF1-BCB4-A463127BE724}"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313943-5C9F-456A-AED5-E1569BB55CC4}"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7738" y="301625"/>
            <a:ext cx="2263775" cy="6048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01625"/>
            <a:ext cx="6642100" cy="6048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D997C1A-F584-4C5E-AF20-203BD02E2D4C}"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6D1554B-95F8-4BBD-A156-A5684FD45EBC}"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A3EBEEC-E3BB-490E-B690-C95A42146028}"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76329D2-1EB0-4F16-963D-B9F57064D380}"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20725" y="1979613"/>
            <a:ext cx="4344988" cy="4373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8113" y="1979613"/>
            <a:ext cx="4346575" cy="4373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E81236C-55D3-4358-9125-3D79EA26CA81}"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D1DD3ADF-7951-4710-8308-983FC05A6986}"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F0F2371-DC8B-4609-8E3D-8535CFF30D1F}"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D2DFAAA6-5417-495B-B972-C7F8D304D4AC}"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821E1D2-CD51-4E19-809C-13F7918B8390}"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DCC0010-3A55-4FEF-9C92-5A29A14525A7}"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0AEE3A-1D97-4BC3-A02D-F4827C6FB558}"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79232FD-85FB-4D92-8912-CB6824A4B21D}" type="slidenum">
              <a:rPr lang="en-US"/>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325" y="301625"/>
            <a:ext cx="2265363" cy="60515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01625"/>
            <a:ext cx="6643687" cy="6051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D96FFC1-F1D2-4828-98D3-241C3185897D}" type="slidenum">
              <a:rPr lang="en-US"/>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6047" y="2348401"/>
            <a:ext cx="8568531" cy="1620430"/>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094" y="4283817"/>
            <a:ext cx="7056438" cy="1931917"/>
          </a:xfrm>
        </p:spPr>
        <p:txBody>
          <a:bodyPr/>
          <a:lstStyle>
            <a:lvl1pPr marL="0" indent="0" algn="ctr">
              <a:buNone/>
              <a:defRPr>
                <a:solidFill>
                  <a:schemeClr val="tx1">
                    <a:tint val="75000"/>
                  </a:schemeClr>
                </a:solidFill>
              </a:defRPr>
            </a:lvl1pPr>
            <a:lvl2pPr marL="503920" indent="0" algn="ctr">
              <a:buNone/>
              <a:defRPr>
                <a:solidFill>
                  <a:schemeClr val="tx1">
                    <a:tint val="75000"/>
                  </a:schemeClr>
                </a:solidFill>
              </a:defRPr>
            </a:lvl2pPr>
            <a:lvl3pPr marL="1007838" indent="0" algn="ctr">
              <a:buNone/>
              <a:defRPr>
                <a:solidFill>
                  <a:schemeClr val="tx1">
                    <a:tint val="75000"/>
                  </a:schemeClr>
                </a:solidFill>
              </a:defRPr>
            </a:lvl3pPr>
            <a:lvl4pPr marL="1511758" indent="0" algn="ctr">
              <a:buNone/>
              <a:defRPr>
                <a:solidFill>
                  <a:schemeClr val="tx1">
                    <a:tint val="75000"/>
                  </a:schemeClr>
                </a:solidFill>
              </a:defRPr>
            </a:lvl4pPr>
            <a:lvl5pPr marL="2015677" indent="0" algn="ctr">
              <a:buNone/>
              <a:defRPr>
                <a:solidFill>
                  <a:schemeClr val="tx1">
                    <a:tint val="75000"/>
                  </a:schemeClr>
                </a:solidFill>
              </a:defRPr>
            </a:lvl5pPr>
            <a:lvl6pPr marL="2519597" indent="0" algn="ctr">
              <a:buNone/>
              <a:defRPr>
                <a:solidFill>
                  <a:schemeClr val="tx1">
                    <a:tint val="75000"/>
                  </a:schemeClr>
                </a:solidFill>
              </a:defRPr>
            </a:lvl6pPr>
            <a:lvl7pPr marL="3023515" indent="0" algn="ctr">
              <a:buNone/>
              <a:defRPr>
                <a:solidFill>
                  <a:schemeClr val="tx1">
                    <a:tint val="75000"/>
                  </a:schemeClr>
                </a:solidFill>
              </a:defRPr>
            </a:lvl7pPr>
            <a:lvl8pPr marL="3527435" indent="0" algn="ctr">
              <a:buNone/>
              <a:defRPr>
                <a:solidFill>
                  <a:schemeClr val="tx1">
                    <a:tint val="75000"/>
                  </a:schemeClr>
                </a:solidFill>
              </a:defRPr>
            </a:lvl8pPr>
            <a:lvl9pPr marL="403135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9DE5F-67A8-47CE-A21E-C97767932B51}"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5EA419-60F5-4800-AE5F-CB0BDD8B65CF}"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300" y="4857793"/>
            <a:ext cx="8568531" cy="1501435"/>
          </a:xfrm>
        </p:spPr>
        <p:txBody>
          <a:bodyPr anchor="t"/>
          <a:lstStyle>
            <a:lvl1pPr algn="l">
              <a:defRPr sz="4400" b="1" cap="all"/>
            </a:lvl1pPr>
          </a:lstStyle>
          <a:p>
            <a:r>
              <a:rPr lang="en-US" smtClean="0"/>
              <a:t>Click to edit Master title style</a:t>
            </a:r>
            <a:endParaRPr lang="en-US"/>
          </a:p>
        </p:txBody>
      </p:sp>
      <p:sp>
        <p:nvSpPr>
          <p:cNvPr id="3" name="Text Placeholder 2"/>
          <p:cNvSpPr>
            <a:spLocks noGrp="1"/>
          </p:cNvSpPr>
          <p:nvPr>
            <p:ph type="body" idx="1"/>
          </p:nvPr>
        </p:nvSpPr>
        <p:spPr>
          <a:xfrm>
            <a:off x="796300" y="3204115"/>
            <a:ext cx="8568531" cy="1653678"/>
          </a:xfrm>
        </p:spPr>
        <p:txBody>
          <a:bodyPr anchor="b"/>
          <a:lstStyle>
            <a:lvl1pPr marL="0" indent="0">
              <a:buNone/>
              <a:defRPr sz="2200">
                <a:solidFill>
                  <a:schemeClr val="tx1">
                    <a:tint val="75000"/>
                  </a:schemeClr>
                </a:solidFill>
              </a:defRPr>
            </a:lvl1pPr>
            <a:lvl2pPr marL="503920" indent="0">
              <a:buNone/>
              <a:defRPr sz="2000">
                <a:solidFill>
                  <a:schemeClr val="tx1">
                    <a:tint val="75000"/>
                  </a:schemeClr>
                </a:solidFill>
              </a:defRPr>
            </a:lvl2pPr>
            <a:lvl3pPr marL="1007838" indent="0">
              <a:buNone/>
              <a:defRPr sz="1800">
                <a:solidFill>
                  <a:schemeClr val="tx1">
                    <a:tint val="75000"/>
                  </a:schemeClr>
                </a:solidFill>
              </a:defRPr>
            </a:lvl3pPr>
            <a:lvl4pPr marL="1511758" indent="0">
              <a:buNone/>
              <a:defRPr sz="1500">
                <a:solidFill>
                  <a:schemeClr val="tx1">
                    <a:tint val="75000"/>
                  </a:schemeClr>
                </a:solidFill>
              </a:defRPr>
            </a:lvl4pPr>
            <a:lvl5pPr marL="2015677" indent="0">
              <a:buNone/>
              <a:defRPr sz="1500">
                <a:solidFill>
                  <a:schemeClr val="tx1">
                    <a:tint val="75000"/>
                  </a:schemeClr>
                </a:solidFill>
              </a:defRPr>
            </a:lvl5pPr>
            <a:lvl6pPr marL="2519597" indent="0">
              <a:buNone/>
              <a:defRPr sz="1500">
                <a:solidFill>
                  <a:schemeClr val="tx1">
                    <a:tint val="75000"/>
                  </a:schemeClr>
                </a:solidFill>
              </a:defRPr>
            </a:lvl6pPr>
            <a:lvl7pPr marL="3023515" indent="0">
              <a:buNone/>
              <a:defRPr sz="1500">
                <a:solidFill>
                  <a:schemeClr val="tx1">
                    <a:tint val="75000"/>
                  </a:schemeClr>
                </a:solidFill>
              </a:defRPr>
            </a:lvl7pPr>
            <a:lvl8pPr marL="3527435" indent="0">
              <a:buNone/>
              <a:defRPr sz="1500">
                <a:solidFill>
                  <a:schemeClr val="tx1">
                    <a:tint val="75000"/>
                  </a:schemeClr>
                </a:solidFill>
              </a:defRPr>
            </a:lvl8pPr>
            <a:lvl9pPr marL="4031354"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08B0C-9E32-48B7-AABB-B50BBB06F5ED}"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54787" y="1944167"/>
            <a:ext cx="4917805" cy="5500013"/>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40602" y="1944167"/>
            <a:ext cx="4917805" cy="5500013"/>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4A10B7-2C3B-4D30-BF27-F79AC793F03A}"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302737"/>
            <a:ext cx="9072563" cy="125994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031" y="1692179"/>
            <a:ext cx="4454027" cy="705219"/>
          </a:xfrm>
        </p:spPr>
        <p:txBody>
          <a:bodyPr anchor="b"/>
          <a:lstStyle>
            <a:lvl1pPr marL="0" indent="0">
              <a:buNone/>
              <a:defRPr sz="2600" b="1"/>
            </a:lvl1pPr>
            <a:lvl2pPr marL="503920" indent="0">
              <a:buNone/>
              <a:defRPr sz="2200" b="1"/>
            </a:lvl2pPr>
            <a:lvl3pPr marL="1007838" indent="0">
              <a:buNone/>
              <a:defRPr sz="2000" b="1"/>
            </a:lvl3pPr>
            <a:lvl4pPr marL="1511758" indent="0">
              <a:buNone/>
              <a:defRPr sz="1800" b="1"/>
            </a:lvl4pPr>
            <a:lvl5pPr marL="2015677" indent="0">
              <a:buNone/>
              <a:defRPr sz="1800" b="1"/>
            </a:lvl5pPr>
            <a:lvl6pPr marL="2519597" indent="0">
              <a:buNone/>
              <a:defRPr sz="1800" b="1"/>
            </a:lvl6pPr>
            <a:lvl7pPr marL="3023515" indent="0">
              <a:buNone/>
              <a:defRPr sz="1800" b="1"/>
            </a:lvl7pPr>
            <a:lvl8pPr marL="3527435" indent="0">
              <a:buNone/>
              <a:defRPr sz="1800" b="1"/>
            </a:lvl8pPr>
            <a:lvl9pPr marL="4031354"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4031" y="2397397"/>
            <a:ext cx="4454027"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0818" y="1692179"/>
            <a:ext cx="4455776" cy="705219"/>
          </a:xfrm>
        </p:spPr>
        <p:txBody>
          <a:bodyPr anchor="b"/>
          <a:lstStyle>
            <a:lvl1pPr marL="0" indent="0">
              <a:buNone/>
              <a:defRPr sz="2600" b="1"/>
            </a:lvl1pPr>
            <a:lvl2pPr marL="503920" indent="0">
              <a:buNone/>
              <a:defRPr sz="2200" b="1"/>
            </a:lvl2pPr>
            <a:lvl3pPr marL="1007838" indent="0">
              <a:buNone/>
              <a:defRPr sz="2000" b="1"/>
            </a:lvl3pPr>
            <a:lvl4pPr marL="1511758" indent="0">
              <a:buNone/>
              <a:defRPr sz="1800" b="1"/>
            </a:lvl4pPr>
            <a:lvl5pPr marL="2015677" indent="0">
              <a:buNone/>
              <a:defRPr sz="1800" b="1"/>
            </a:lvl5pPr>
            <a:lvl6pPr marL="2519597" indent="0">
              <a:buNone/>
              <a:defRPr sz="1800" b="1"/>
            </a:lvl6pPr>
            <a:lvl7pPr marL="3023515" indent="0">
              <a:buNone/>
              <a:defRPr sz="1800" b="1"/>
            </a:lvl7pPr>
            <a:lvl8pPr marL="3527435" indent="0">
              <a:buNone/>
              <a:defRPr sz="1800" b="1"/>
            </a:lvl8pPr>
            <a:lvl9pPr marL="4031354"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20818" y="2397397"/>
            <a:ext cx="4455776"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95956A-8B15-4018-B7AB-4D6E3DA859C3}"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F3A792-352A-4307-A30B-65A434B468E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475"/>
            <a:ext cx="4351337" cy="4370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06975" y="1768475"/>
            <a:ext cx="4351338" cy="4370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78550BB-8FB2-40BB-A301-4A86784CBEBE}"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F5040B-46DC-4E14-AB50-9D7F4D7EBFAF}"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033" y="300987"/>
            <a:ext cx="3316456" cy="1280945"/>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41246" y="300989"/>
            <a:ext cx="5635349" cy="6451973"/>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033" y="1581934"/>
            <a:ext cx="3316456" cy="5171028"/>
          </a:xfrm>
        </p:spPr>
        <p:txBody>
          <a:bodyPr/>
          <a:lstStyle>
            <a:lvl1pPr marL="0" indent="0">
              <a:buNone/>
              <a:defRPr sz="1500"/>
            </a:lvl1pPr>
            <a:lvl2pPr marL="503920" indent="0">
              <a:buNone/>
              <a:defRPr sz="1300"/>
            </a:lvl2pPr>
            <a:lvl3pPr marL="1007838" indent="0">
              <a:buNone/>
              <a:defRPr sz="1100"/>
            </a:lvl3pPr>
            <a:lvl4pPr marL="1511758" indent="0">
              <a:buNone/>
              <a:defRPr sz="1000"/>
            </a:lvl4pPr>
            <a:lvl5pPr marL="2015677" indent="0">
              <a:buNone/>
              <a:defRPr sz="1000"/>
            </a:lvl5pPr>
            <a:lvl6pPr marL="2519597" indent="0">
              <a:buNone/>
              <a:defRPr sz="1000"/>
            </a:lvl6pPr>
            <a:lvl7pPr marL="3023515" indent="0">
              <a:buNone/>
              <a:defRPr sz="1000"/>
            </a:lvl7pPr>
            <a:lvl8pPr marL="3527435" indent="0">
              <a:buNone/>
              <a:defRPr sz="1000"/>
            </a:lvl8pPr>
            <a:lvl9pPr marL="4031354"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6FBC5C-8C77-415E-B818-BC4AC08C9F9F}"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5873" y="5291772"/>
            <a:ext cx="6048375" cy="624724"/>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5873" y="675471"/>
            <a:ext cx="6048375" cy="4535805"/>
          </a:xfrm>
        </p:spPr>
        <p:txBody>
          <a:bodyPr/>
          <a:lstStyle>
            <a:lvl1pPr marL="0" indent="0">
              <a:buNone/>
              <a:defRPr sz="3500"/>
            </a:lvl1pPr>
            <a:lvl2pPr marL="503920" indent="0">
              <a:buNone/>
              <a:defRPr sz="3100"/>
            </a:lvl2pPr>
            <a:lvl3pPr marL="1007838" indent="0">
              <a:buNone/>
              <a:defRPr sz="2600"/>
            </a:lvl3pPr>
            <a:lvl4pPr marL="1511758" indent="0">
              <a:buNone/>
              <a:defRPr sz="2200"/>
            </a:lvl4pPr>
            <a:lvl5pPr marL="2015677" indent="0">
              <a:buNone/>
              <a:defRPr sz="2200"/>
            </a:lvl5pPr>
            <a:lvl6pPr marL="2519597" indent="0">
              <a:buNone/>
              <a:defRPr sz="2200"/>
            </a:lvl6pPr>
            <a:lvl7pPr marL="3023515" indent="0">
              <a:buNone/>
              <a:defRPr sz="2200"/>
            </a:lvl7pPr>
            <a:lvl8pPr marL="3527435" indent="0">
              <a:buNone/>
              <a:defRPr sz="2200"/>
            </a:lvl8pPr>
            <a:lvl9pPr marL="4031354" indent="0">
              <a:buNone/>
              <a:defRPr sz="2200"/>
            </a:lvl9pPr>
          </a:lstStyle>
          <a:p>
            <a:endParaRPr lang="en-US"/>
          </a:p>
        </p:txBody>
      </p:sp>
      <p:sp>
        <p:nvSpPr>
          <p:cNvPr id="4" name="Text Placeholder 3"/>
          <p:cNvSpPr>
            <a:spLocks noGrp="1"/>
          </p:cNvSpPr>
          <p:nvPr>
            <p:ph type="body" sz="half" idx="2"/>
          </p:nvPr>
        </p:nvSpPr>
        <p:spPr>
          <a:xfrm>
            <a:off x="1975873" y="5916496"/>
            <a:ext cx="6048375" cy="887211"/>
          </a:xfrm>
        </p:spPr>
        <p:txBody>
          <a:bodyPr/>
          <a:lstStyle>
            <a:lvl1pPr marL="0" indent="0">
              <a:buNone/>
              <a:defRPr sz="1500"/>
            </a:lvl1pPr>
            <a:lvl2pPr marL="503920" indent="0">
              <a:buNone/>
              <a:defRPr sz="1300"/>
            </a:lvl2pPr>
            <a:lvl3pPr marL="1007838" indent="0">
              <a:buNone/>
              <a:defRPr sz="1100"/>
            </a:lvl3pPr>
            <a:lvl4pPr marL="1511758" indent="0">
              <a:buNone/>
              <a:defRPr sz="1000"/>
            </a:lvl4pPr>
            <a:lvl5pPr marL="2015677" indent="0">
              <a:buNone/>
              <a:defRPr sz="1000"/>
            </a:lvl5pPr>
            <a:lvl6pPr marL="2519597" indent="0">
              <a:buNone/>
              <a:defRPr sz="1000"/>
            </a:lvl6pPr>
            <a:lvl7pPr marL="3023515" indent="0">
              <a:buNone/>
              <a:defRPr sz="1000"/>
            </a:lvl7pPr>
            <a:lvl8pPr marL="3527435" indent="0">
              <a:buNone/>
              <a:defRPr sz="1000"/>
            </a:lvl8pPr>
            <a:lvl9pPr marL="4031354"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34E80D-7C41-41B7-A18C-D179E79FEC3B}"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0C686-E58D-488F-B569-7ED4CD603A8C}"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57499" y="334236"/>
            <a:ext cx="2500906" cy="71099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54785" y="334236"/>
            <a:ext cx="7334704" cy="71099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9C6924-C41C-4931-9300-82EB2AAE298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A959382A-B0EF-4BBF-B810-0784A517C4A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3C3477F8-DE18-4B50-BDAE-1940FD1AF30A}"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0D0C8B0-897E-4522-8BEE-5D44DF84D9DF}"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662687E-E0C5-4396-847C-F74E66AD947D}"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D2EFDA5-388D-4002-9311-F7E3A6588A05}"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03238" y="301625"/>
            <a:ext cx="9056687" cy="1247775"/>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503238" y="1768475"/>
            <a:ext cx="8855075" cy="4370388"/>
          </a:xfrm>
          <a:prstGeom prst="rect">
            <a:avLst/>
          </a:prstGeom>
          <a:noFill/>
          <a:ln w="9525">
            <a:noFill/>
            <a:round/>
            <a:headEnd/>
            <a:tailEnd/>
          </a:ln>
          <a:effectLst/>
        </p:spPr>
        <p:txBody>
          <a:bodyPr vert="horz" wrap="square" lIns="0" tIns="2808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1027" name="Rectangle 3"/>
          <p:cNvSpPr>
            <a:spLocks noGrp="1" noChangeArrowheads="1"/>
          </p:cNvSpPr>
          <p:nvPr>
            <p:ph type="dt"/>
          </p:nvPr>
        </p:nvSpPr>
        <p:spPr bwMode="auto">
          <a:xfrm>
            <a:off x="503238" y="6886575"/>
            <a:ext cx="2333625" cy="5064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en-US"/>
          </a:p>
        </p:txBody>
      </p:sp>
      <p:sp>
        <p:nvSpPr>
          <p:cNvPr id="1028" name="Rectangle 4"/>
          <p:cNvSpPr>
            <a:spLocks noGrp="1" noChangeArrowheads="1"/>
          </p:cNvSpPr>
          <p:nvPr>
            <p:ph type="ftr"/>
          </p:nvPr>
        </p:nvSpPr>
        <p:spPr bwMode="auto">
          <a:xfrm>
            <a:off x="3448050" y="6886575"/>
            <a:ext cx="3181350" cy="5064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en-US"/>
          </a:p>
        </p:txBody>
      </p:sp>
      <p:sp>
        <p:nvSpPr>
          <p:cNvPr id="1029" name="Rectangle 5"/>
          <p:cNvSpPr>
            <a:spLocks noGrp="1" noChangeArrowheads="1"/>
          </p:cNvSpPr>
          <p:nvPr>
            <p:ph type="sldNum"/>
          </p:nvPr>
        </p:nvSpPr>
        <p:spPr bwMode="auto">
          <a:xfrm>
            <a:off x="7226300" y="6886575"/>
            <a:ext cx="2333625" cy="5064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fld id="{F973D71B-EC8C-4BE1-817C-E47BAB36487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9pPr>
    </p:titleStyle>
    <p:bodyStyle>
      <a:lvl1pPr marL="342900" indent="-342900" algn="l" defTabSz="449263" rtl="0" fontAlgn="base" hangingPunct="0">
        <a:lnSpc>
          <a:spcPct val="93000"/>
        </a:lnSpc>
        <a:spcBef>
          <a:spcPct val="0"/>
        </a:spcBef>
        <a:spcAft>
          <a:spcPts val="1425"/>
        </a:spcAft>
        <a:buClr>
          <a:srgbClr val="000000"/>
        </a:buClr>
        <a:buSzPct val="100000"/>
        <a:buFont typeface="Times New Roman" pitchFamily="16" charset="0"/>
        <a:defRPr sz="2400">
          <a:solidFill>
            <a:srgbClr val="000000"/>
          </a:solidFill>
          <a:latin typeface="+mn-lt"/>
          <a:ea typeface="+mn-ea"/>
          <a:cs typeface="+mn-cs"/>
        </a:defRPr>
      </a:lvl1pPr>
      <a:lvl2pPr marL="742950" indent="-285750" algn="l" defTabSz="449263" rtl="0" fontAlgn="base" hangingPunct="0">
        <a:lnSpc>
          <a:spcPct val="93000"/>
        </a:lnSpc>
        <a:spcBef>
          <a:spcPct val="0"/>
        </a:spcBef>
        <a:spcAft>
          <a:spcPts val="1138"/>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hangingPunct="0">
        <a:lnSpc>
          <a:spcPct val="93000"/>
        </a:lnSpc>
        <a:spcBef>
          <a:spcPct val="0"/>
        </a:spcBef>
        <a:spcAft>
          <a:spcPts val="85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hangingPunct="0">
        <a:lnSpc>
          <a:spcPct val="93000"/>
        </a:lnSpc>
        <a:spcBef>
          <a:spcPct val="0"/>
        </a:spcBef>
        <a:spcAft>
          <a:spcPts val="575"/>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503238" y="301625"/>
            <a:ext cx="9056687" cy="1247775"/>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2050" name="Rectangle 2"/>
          <p:cNvSpPr>
            <a:spLocks noGrp="1" noChangeArrowheads="1"/>
          </p:cNvSpPr>
          <p:nvPr>
            <p:ph type="body" idx="1"/>
          </p:nvPr>
        </p:nvSpPr>
        <p:spPr bwMode="auto">
          <a:xfrm>
            <a:off x="720725" y="1979613"/>
            <a:ext cx="8840788" cy="4370387"/>
          </a:xfrm>
          <a:prstGeom prst="rect">
            <a:avLst/>
          </a:prstGeom>
          <a:noFill/>
          <a:ln w="9525">
            <a:noFill/>
            <a:round/>
            <a:headEnd/>
            <a:tailEnd/>
          </a:ln>
          <a:effectLst/>
        </p:spPr>
        <p:txBody>
          <a:bodyPr vert="horz" wrap="square" lIns="0" tIns="2808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2051" name="Rectangle 3"/>
          <p:cNvSpPr>
            <a:spLocks noGrp="1" noChangeArrowheads="1"/>
          </p:cNvSpPr>
          <p:nvPr>
            <p:ph type="dt"/>
          </p:nvPr>
        </p:nvSpPr>
        <p:spPr bwMode="auto">
          <a:xfrm>
            <a:off x="612775" y="6562725"/>
            <a:ext cx="2333625" cy="5064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buClrTx/>
              <a:buFontTx/>
              <a:buNone/>
              <a:tabLst>
                <a:tab pos="723900" algn="l"/>
                <a:tab pos="1447800" algn="l"/>
                <a:tab pos="2171700" algn="l"/>
              </a:tabLst>
              <a:defRPr sz="1400">
                <a:solidFill>
                  <a:srgbClr val="000000"/>
                </a:solidFill>
                <a:latin typeface="Times New Roman" pitchFamily="16" charset="0"/>
                <a:ea typeface="DejaVu Sans" charset="0"/>
                <a:cs typeface="DejaVu Sans" charset="0"/>
              </a:defRPr>
            </a:lvl1pPr>
          </a:lstStyle>
          <a:p>
            <a:endParaRPr lang="en-US"/>
          </a:p>
        </p:txBody>
      </p:sp>
      <p:sp>
        <p:nvSpPr>
          <p:cNvPr id="2052" name="Rectangle 4"/>
          <p:cNvSpPr>
            <a:spLocks noGrp="1" noChangeArrowheads="1"/>
          </p:cNvSpPr>
          <p:nvPr>
            <p:ph type="ftr"/>
          </p:nvPr>
        </p:nvSpPr>
        <p:spPr bwMode="auto">
          <a:xfrm>
            <a:off x="3556000" y="6562725"/>
            <a:ext cx="3181350" cy="5064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buClrTx/>
              <a:buFontTx/>
              <a:buNone/>
              <a:tabLst>
                <a:tab pos="723900" algn="l"/>
                <a:tab pos="1447800" algn="l"/>
                <a:tab pos="2171700" algn="l"/>
                <a:tab pos="2895600" algn="l"/>
              </a:tabLst>
              <a:defRPr sz="1400">
                <a:solidFill>
                  <a:srgbClr val="000000"/>
                </a:solidFill>
                <a:latin typeface="Times New Roman" pitchFamily="16" charset="0"/>
                <a:ea typeface="DejaVu Sans" charset="0"/>
                <a:cs typeface="DejaVu Sans" charset="0"/>
              </a:defRPr>
            </a:lvl1pPr>
          </a:lstStyle>
          <a:p>
            <a:endParaRPr lang="en-US"/>
          </a:p>
        </p:txBody>
      </p:sp>
      <p:sp>
        <p:nvSpPr>
          <p:cNvPr id="2053" name="Rectangle 5"/>
          <p:cNvSpPr>
            <a:spLocks noGrp="1" noChangeArrowheads="1"/>
          </p:cNvSpPr>
          <p:nvPr>
            <p:ph type="sldNum"/>
          </p:nvPr>
        </p:nvSpPr>
        <p:spPr bwMode="auto">
          <a:xfrm>
            <a:off x="7335838" y="6562725"/>
            <a:ext cx="2333625" cy="5064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ClrTx/>
              <a:buFontTx/>
              <a:buNone/>
              <a:tabLst>
                <a:tab pos="723900" algn="l"/>
                <a:tab pos="1447800" algn="l"/>
                <a:tab pos="2171700" algn="l"/>
              </a:tabLst>
              <a:defRPr sz="1400">
                <a:solidFill>
                  <a:srgbClr val="000000"/>
                </a:solidFill>
                <a:latin typeface="Times New Roman" pitchFamily="16" charset="0"/>
                <a:ea typeface="DejaVu Sans" charset="0"/>
                <a:cs typeface="DejaVu Sans" charset="0"/>
              </a:defRPr>
            </a:lvl1pPr>
          </a:lstStyle>
          <a:p>
            <a:fld id="{62C35A4C-87BF-4509-AF96-9D6640E7172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449263" rtl="0" fontAlgn="base" hangingPunct="0">
        <a:lnSpc>
          <a:spcPct val="93000"/>
        </a:lnSpc>
        <a:spcBef>
          <a:spcPct val="0"/>
        </a:spcBef>
        <a:spcAft>
          <a:spcPct val="0"/>
        </a:spcAft>
        <a:buClr>
          <a:srgbClr val="000000"/>
        </a:buClr>
        <a:buSzPct val="100000"/>
        <a:buFont typeface="Times New Roman" pitchFamily="16" charset="0"/>
        <a:defRPr sz="3900">
          <a:solidFill>
            <a:srgbClr val="280099"/>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itchFamily="16" charset="0"/>
        <a:defRPr sz="3900">
          <a:solidFill>
            <a:srgbClr val="280099"/>
          </a:solidFill>
          <a:latin typeface="Arial" charset="0"/>
          <a:cs typeface="Arial Unicode MS" charset="0"/>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itchFamily="16" charset="0"/>
        <a:defRPr sz="3900">
          <a:solidFill>
            <a:srgbClr val="280099"/>
          </a:solidFill>
          <a:latin typeface="Arial" charset="0"/>
          <a:cs typeface="Arial Unicode MS" charset="0"/>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itchFamily="16" charset="0"/>
        <a:defRPr sz="3900">
          <a:solidFill>
            <a:srgbClr val="280099"/>
          </a:solidFill>
          <a:latin typeface="Arial" charset="0"/>
          <a:cs typeface="Arial Unicode MS" charset="0"/>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itchFamily="16" charset="0"/>
        <a:defRPr sz="3900">
          <a:solidFill>
            <a:srgbClr val="280099"/>
          </a:solidFill>
          <a:latin typeface="Arial"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3900">
          <a:solidFill>
            <a:srgbClr val="280099"/>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3900">
          <a:solidFill>
            <a:srgbClr val="280099"/>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3900">
          <a:solidFill>
            <a:srgbClr val="280099"/>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3900">
          <a:solidFill>
            <a:srgbClr val="280099"/>
          </a:solidFill>
          <a:latin typeface="Arial" charset="0"/>
          <a:cs typeface="Arial Unicode MS" charset="0"/>
        </a:defRPr>
      </a:lvl9pPr>
    </p:titleStyle>
    <p:bodyStyle>
      <a:lvl1pPr marL="342900" indent="-342900" algn="l" defTabSz="449263" rtl="0" fontAlgn="base" hangingPunct="0">
        <a:lnSpc>
          <a:spcPct val="93000"/>
        </a:lnSpc>
        <a:spcBef>
          <a:spcPct val="0"/>
        </a:spcBef>
        <a:spcAft>
          <a:spcPts val="1425"/>
        </a:spcAft>
        <a:buClr>
          <a:srgbClr val="000000"/>
        </a:buClr>
        <a:buSzPct val="100000"/>
        <a:buFont typeface="Times New Roman" pitchFamily="16" charset="0"/>
        <a:defRPr sz="2400">
          <a:solidFill>
            <a:srgbClr val="000080"/>
          </a:solidFill>
          <a:latin typeface="+mn-lt"/>
          <a:ea typeface="+mn-ea"/>
          <a:cs typeface="+mn-cs"/>
        </a:defRPr>
      </a:lvl1pPr>
      <a:lvl2pPr marL="742950" indent="-285750" algn="l" defTabSz="449263" rtl="0" fontAlgn="base" hangingPunct="0">
        <a:lnSpc>
          <a:spcPct val="93000"/>
        </a:lnSpc>
        <a:spcBef>
          <a:spcPct val="0"/>
        </a:spcBef>
        <a:spcAft>
          <a:spcPts val="1138"/>
        </a:spcAft>
        <a:buClr>
          <a:srgbClr val="000000"/>
        </a:buClr>
        <a:buSzPct val="100000"/>
        <a:buFont typeface="Times New Roman" pitchFamily="16" charset="0"/>
        <a:defRPr sz="2800">
          <a:solidFill>
            <a:srgbClr val="000080"/>
          </a:solidFill>
          <a:latin typeface="+mn-lt"/>
          <a:cs typeface="+mn-cs"/>
        </a:defRPr>
      </a:lvl2pPr>
      <a:lvl3pPr marL="1143000" indent="-228600" algn="l" defTabSz="449263" rtl="0" fontAlgn="base" hangingPunct="0">
        <a:lnSpc>
          <a:spcPct val="93000"/>
        </a:lnSpc>
        <a:spcBef>
          <a:spcPct val="0"/>
        </a:spcBef>
        <a:spcAft>
          <a:spcPts val="850"/>
        </a:spcAft>
        <a:buClr>
          <a:srgbClr val="000000"/>
        </a:buClr>
        <a:buSzPct val="100000"/>
        <a:buFont typeface="Times New Roman" pitchFamily="16" charset="0"/>
        <a:defRPr sz="2400">
          <a:solidFill>
            <a:srgbClr val="000080"/>
          </a:solidFill>
          <a:latin typeface="+mn-lt"/>
          <a:cs typeface="+mn-cs"/>
        </a:defRPr>
      </a:lvl3pPr>
      <a:lvl4pPr marL="1600200" indent="-228600" algn="l" defTabSz="449263" rtl="0" fontAlgn="base" hangingPunct="0">
        <a:lnSpc>
          <a:spcPct val="93000"/>
        </a:lnSpc>
        <a:spcBef>
          <a:spcPct val="0"/>
        </a:spcBef>
        <a:spcAft>
          <a:spcPts val="575"/>
        </a:spcAft>
        <a:buClr>
          <a:srgbClr val="000000"/>
        </a:buClr>
        <a:buSzPct val="100000"/>
        <a:buFont typeface="Times New Roman" pitchFamily="16" charset="0"/>
        <a:defRPr sz="2000">
          <a:solidFill>
            <a:srgbClr val="000080"/>
          </a:solidFill>
          <a:latin typeface="+mn-lt"/>
          <a:cs typeface="+mn-cs"/>
        </a:defRPr>
      </a:lvl4pPr>
      <a:lvl5pPr marL="20574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80"/>
          </a:solidFill>
          <a:latin typeface="+mn-lt"/>
          <a:cs typeface="+mn-cs"/>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80"/>
          </a:solidFill>
          <a:latin typeface="+mn-lt"/>
          <a:cs typeface="+mn-cs"/>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80"/>
          </a:solidFill>
          <a:latin typeface="+mn-lt"/>
          <a:cs typeface="+mn-cs"/>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80"/>
          </a:solidFill>
          <a:latin typeface="+mn-lt"/>
          <a:cs typeface="+mn-cs"/>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8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503238" y="301625"/>
            <a:ext cx="9059862" cy="125095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3074" name="Rectangle 2"/>
          <p:cNvSpPr>
            <a:spLocks noGrp="1" noChangeArrowheads="1"/>
          </p:cNvSpPr>
          <p:nvPr>
            <p:ph type="body" idx="1"/>
          </p:nvPr>
        </p:nvSpPr>
        <p:spPr bwMode="auto">
          <a:xfrm>
            <a:off x="720725" y="1979613"/>
            <a:ext cx="8843963" cy="4373562"/>
          </a:xfrm>
          <a:prstGeom prst="rect">
            <a:avLst/>
          </a:prstGeom>
          <a:noFill/>
          <a:ln w="9525">
            <a:noFill/>
            <a:round/>
            <a:headEnd/>
            <a:tailEnd/>
          </a:ln>
          <a:effectLst/>
        </p:spPr>
        <p:txBody>
          <a:bodyPr vert="horz" wrap="square" lIns="0" tIns="2808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3075" name="Rectangle 3"/>
          <p:cNvSpPr>
            <a:spLocks noGrp="1" noChangeArrowheads="1"/>
          </p:cNvSpPr>
          <p:nvPr>
            <p:ph type="dt"/>
          </p:nvPr>
        </p:nvSpPr>
        <p:spPr bwMode="auto">
          <a:xfrm>
            <a:off x="612775" y="6562725"/>
            <a:ext cx="2336800" cy="5095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buClrTx/>
              <a:buFontTx/>
              <a:buNone/>
              <a:tabLst>
                <a:tab pos="723900" algn="l"/>
                <a:tab pos="1447800" algn="l"/>
                <a:tab pos="2171700" algn="l"/>
              </a:tabLst>
              <a:defRPr sz="1400">
                <a:solidFill>
                  <a:srgbClr val="000000"/>
                </a:solidFill>
                <a:latin typeface="Times New Roman" pitchFamily="16" charset="0"/>
                <a:ea typeface="DejaVu Sans" charset="0"/>
                <a:cs typeface="DejaVu Sans" charset="0"/>
              </a:defRPr>
            </a:lvl1pPr>
          </a:lstStyle>
          <a:p>
            <a:endParaRPr lang="en-US"/>
          </a:p>
        </p:txBody>
      </p:sp>
      <p:sp>
        <p:nvSpPr>
          <p:cNvPr id="3076" name="Rectangle 4"/>
          <p:cNvSpPr>
            <a:spLocks noGrp="1" noChangeArrowheads="1"/>
          </p:cNvSpPr>
          <p:nvPr>
            <p:ph type="ftr"/>
          </p:nvPr>
        </p:nvSpPr>
        <p:spPr bwMode="auto">
          <a:xfrm>
            <a:off x="3556000" y="6562725"/>
            <a:ext cx="3184525" cy="5095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buClrTx/>
              <a:buFontTx/>
              <a:buNone/>
              <a:tabLst>
                <a:tab pos="723900" algn="l"/>
                <a:tab pos="1447800" algn="l"/>
                <a:tab pos="2171700" algn="l"/>
                <a:tab pos="2895600" algn="l"/>
              </a:tabLst>
              <a:defRPr sz="1400">
                <a:solidFill>
                  <a:srgbClr val="000000"/>
                </a:solidFill>
                <a:latin typeface="Times New Roman" pitchFamily="16" charset="0"/>
                <a:ea typeface="DejaVu Sans" charset="0"/>
                <a:cs typeface="DejaVu Sans" charset="0"/>
              </a:defRPr>
            </a:lvl1pPr>
          </a:lstStyle>
          <a:p>
            <a:endParaRPr lang="en-US"/>
          </a:p>
        </p:txBody>
      </p:sp>
      <p:sp>
        <p:nvSpPr>
          <p:cNvPr id="3077" name="Rectangle 5"/>
          <p:cNvSpPr>
            <a:spLocks noGrp="1" noChangeArrowheads="1"/>
          </p:cNvSpPr>
          <p:nvPr>
            <p:ph type="sldNum"/>
          </p:nvPr>
        </p:nvSpPr>
        <p:spPr bwMode="auto">
          <a:xfrm>
            <a:off x="7335838" y="6562725"/>
            <a:ext cx="2336800" cy="5095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ClrTx/>
              <a:buFontTx/>
              <a:buNone/>
              <a:tabLst>
                <a:tab pos="723900" algn="l"/>
                <a:tab pos="1447800" algn="l"/>
                <a:tab pos="2171700" algn="l"/>
              </a:tabLst>
              <a:defRPr sz="1400">
                <a:solidFill>
                  <a:srgbClr val="000000"/>
                </a:solidFill>
                <a:latin typeface="Times New Roman" pitchFamily="16" charset="0"/>
                <a:ea typeface="DejaVu Sans" charset="0"/>
                <a:cs typeface="DejaVu Sans" charset="0"/>
              </a:defRPr>
            </a:lvl1pPr>
          </a:lstStyle>
          <a:p>
            <a:fld id="{2B048651-E742-4E16-B15A-2E42126768C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449263" rtl="0" fontAlgn="base" hangingPunct="0">
        <a:lnSpc>
          <a:spcPct val="93000"/>
        </a:lnSpc>
        <a:spcBef>
          <a:spcPct val="0"/>
        </a:spcBef>
        <a:spcAft>
          <a:spcPct val="0"/>
        </a:spcAft>
        <a:buClr>
          <a:srgbClr val="000000"/>
        </a:buClr>
        <a:buSzPct val="100000"/>
        <a:buFont typeface="Times New Roman" pitchFamily="16" charset="0"/>
        <a:defRPr sz="4100">
          <a:solidFill>
            <a:srgbClr val="280099"/>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itchFamily="16" charset="0"/>
        <a:defRPr sz="4100">
          <a:solidFill>
            <a:srgbClr val="280099"/>
          </a:solidFill>
          <a:latin typeface="Arial" charset="0"/>
          <a:cs typeface="Arial Unicode MS" charset="0"/>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itchFamily="16" charset="0"/>
        <a:defRPr sz="4100">
          <a:solidFill>
            <a:srgbClr val="280099"/>
          </a:solidFill>
          <a:latin typeface="Arial" charset="0"/>
          <a:cs typeface="Arial Unicode MS" charset="0"/>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itchFamily="16" charset="0"/>
        <a:defRPr sz="4100">
          <a:solidFill>
            <a:srgbClr val="280099"/>
          </a:solidFill>
          <a:latin typeface="Arial" charset="0"/>
          <a:cs typeface="Arial Unicode MS" charset="0"/>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itchFamily="16" charset="0"/>
        <a:defRPr sz="4100">
          <a:solidFill>
            <a:srgbClr val="280099"/>
          </a:solidFill>
          <a:latin typeface="Arial" charset="0"/>
          <a:cs typeface="Arial Unicode M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100">
          <a:solidFill>
            <a:srgbClr val="280099"/>
          </a:solidFill>
          <a:latin typeface="Arial" charset="0"/>
          <a:cs typeface="Arial Unicode M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100">
          <a:solidFill>
            <a:srgbClr val="280099"/>
          </a:solidFill>
          <a:latin typeface="Arial" charset="0"/>
          <a:cs typeface="Arial Unicode M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100">
          <a:solidFill>
            <a:srgbClr val="280099"/>
          </a:solidFill>
          <a:latin typeface="Arial" charset="0"/>
          <a:cs typeface="Arial Unicode M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100">
          <a:solidFill>
            <a:srgbClr val="280099"/>
          </a:solidFill>
          <a:latin typeface="Arial" charset="0"/>
          <a:cs typeface="Arial Unicode MS" charset="0"/>
        </a:defRPr>
      </a:lvl9pPr>
    </p:titleStyle>
    <p:bodyStyle>
      <a:lvl1pPr marL="342900" indent="-342900" algn="l" defTabSz="449263" rtl="0" fontAlgn="base" hangingPunct="0">
        <a:lnSpc>
          <a:spcPct val="93000"/>
        </a:lnSpc>
        <a:spcBef>
          <a:spcPct val="0"/>
        </a:spcBef>
        <a:spcAft>
          <a:spcPts val="1425"/>
        </a:spcAft>
        <a:buClr>
          <a:srgbClr val="000000"/>
        </a:buClr>
        <a:buSzPct val="100000"/>
        <a:buFont typeface="Times New Roman" pitchFamily="16" charset="0"/>
        <a:defRPr sz="2400">
          <a:solidFill>
            <a:srgbClr val="000080"/>
          </a:solidFill>
          <a:latin typeface="+mn-lt"/>
          <a:ea typeface="+mn-ea"/>
          <a:cs typeface="+mn-cs"/>
        </a:defRPr>
      </a:lvl1pPr>
      <a:lvl2pPr marL="742950" indent="-285750" algn="l" defTabSz="449263" rtl="0" fontAlgn="base" hangingPunct="0">
        <a:lnSpc>
          <a:spcPct val="93000"/>
        </a:lnSpc>
        <a:spcBef>
          <a:spcPct val="0"/>
        </a:spcBef>
        <a:spcAft>
          <a:spcPts val="1138"/>
        </a:spcAft>
        <a:buClr>
          <a:srgbClr val="000000"/>
        </a:buClr>
        <a:buSzPct val="100000"/>
        <a:buFont typeface="Times New Roman" pitchFamily="16" charset="0"/>
        <a:defRPr sz="2800">
          <a:solidFill>
            <a:srgbClr val="000080"/>
          </a:solidFill>
          <a:latin typeface="+mn-lt"/>
          <a:cs typeface="+mn-cs"/>
        </a:defRPr>
      </a:lvl2pPr>
      <a:lvl3pPr marL="1143000" indent="-228600" algn="l" defTabSz="449263" rtl="0" fontAlgn="base" hangingPunct="0">
        <a:lnSpc>
          <a:spcPct val="93000"/>
        </a:lnSpc>
        <a:spcBef>
          <a:spcPct val="0"/>
        </a:spcBef>
        <a:spcAft>
          <a:spcPts val="850"/>
        </a:spcAft>
        <a:buClr>
          <a:srgbClr val="000000"/>
        </a:buClr>
        <a:buSzPct val="100000"/>
        <a:buFont typeface="Times New Roman" pitchFamily="16" charset="0"/>
        <a:defRPr sz="2400">
          <a:solidFill>
            <a:srgbClr val="000080"/>
          </a:solidFill>
          <a:latin typeface="+mn-lt"/>
          <a:cs typeface="+mn-cs"/>
        </a:defRPr>
      </a:lvl3pPr>
      <a:lvl4pPr marL="1600200" indent="-228600" algn="l" defTabSz="449263" rtl="0" fontAlgn="base" hangingPunct="0">
        <a:lnSpc>
          <a:spcPct val="93000"/>
        </a:lnSpc>
        <a:spcBef>
          <a:spcPct val="0"/>
        </a:spcBef>
        <a:spcAft>
          <a:spcPts val="575"/>
        </a:spcAft>
        <a:buClr>
          <a:srgbClr val="000000"/>
        </a:buClr>
        <a:buSzPct val="100000"/>
        <a:buFont typeface="Times New Roman" pitchFamily="16" charset="0"/>
        <a:defRPr sz="2000">
          <a:solidFill>
            <a:srgbClr val="000080"/>
          </a:solidFill>
          <a:latin typeface="+mn-lt"/>
          <a:cs typeface="+mn-cs"/>
        </a:defRPr>
      </a:lvl4pPr>
      <a:lvl5pPr marL="20574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80"/>
          </a:solidFill>
          <a:latin typeface="+mn-lt"/>
          <a:cs typeface="+mn-cs"/>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80"/>
          </a:solidFill>
          <a:latin typeface="+mn-lt"/>
          <a:cs typeface="+mn-cs"/>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80"/>
          </a:solidFill>
          <a:latin typeface="+mn-lt"/>
          <a:cs typeface="+mn-cs"/>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80"/>
          </a:solidFill>
          <a:latin typeface="+mn-lt"/>
          <a:cs typeface="+mn-cs"/>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8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4031" y="302737"/>
            <a:ext cx="9072563" cy="1259946"/>
          </a:xfrm>
          <a:prstGeom prst="rect">
            <a:avLst/>
          </a:prstGeom>
        </p:spPr>
        <p:txBody>
          <a:bodyPr vert="horz" lIns="100783" tIns="50392" rIns="100783" bIns="5039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4031" y="1763926"/>
            <a:ext cx="9072563" cy="4989036"/>
          </a:xfrm>
          <a:prstGeom prst="rect">
            <a:avLst/>
          </a:prstGeom>
        </p:spPr>
        <p:txBody>
          <a:bodyPr vert="horz" lIns="100783" tIns="50392" rIns="100783" bIns="5039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4031" y="7006700"/>
            <a:ext cx="2352146" cy="402483"/>
          </a:xfrm>
          <a:prstGeom prst="rect">
            <a:avLst/>
          </a:prstGeom>
        </p:spPr>
        <p:txBody>
          <a:bodyPr vert="horz" lIns="100783" tIns="50392" rIns="100783" bIns="50392" rtlCol="0" anchor="ctr"/>
          <a:lstStyle>
            <a:lvl1pPr algn="l">
              <a:defRPr sz="13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444214" y="7006700"/>
            <a:ext cx="3192198" cy="402483"/>
          </a:xfrm>
          <a:prstGeom prst="rect">
            <a:avLst/>
          </a:prstGeom>
        </p:spPr>
        <p:txBody>
          <a:bodyPr vert="horz" lIns="100783" tIns="50392" rIns="100783" bIns="50392"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24448" y="7006700"/>
            <a:ext cx="2352146" cy="402483"/>
          </a:xfrm>
          <a:prstGeom prst="rect">
            <a:avLst/>
          </a:prstGeom>
        </p:spPr>
        <p:txBody>
          <a:bodyPr vert="horz" lIns="100783" tIns="50392" rIns="100783" bIns="50392" rtlCol="0" anchor="ctr"/>
          <a:lstStyle>
            <a:lvl1pPr algn="r">
              <a:defRPr sz="1300">
                <a:solidFill>
                  <a:schemeClr val="tx1">
                    <a:tint val="75000"/>
                  </a:schemeClr>
                </a:solidFill>
              </a:defRPr>
            </a:lvl1pPr>
          </a:lstStyle>
          <a:p>
            <a:fld id="{F973D71B-EC8C-4BE1-817C-E47BAB3648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1007838" rtl="0" eaLnBrk="1" latinLnBrk="0" hangingPunct="1">
        <a:spcBef>
          <a:spcPct val="0"/>
        </a:spcBef>
        <a:buNone/>
        <a:defRPr sz="4900" kern="1200">
          <a:solidFill>
            <a:schemeClr val="tx1"/>
          </a:solidFill>
          <a:latin typeface="+mj-lt"/>
          <a:ea typeface="+mj-ea"/>
          <a:cs typeface="+mj-cs"/>
        </a:defRPr>
      </a:lvl1pPr>
    </p:titleStyle>
    <p:bodyStyle>
      <a:lvl1pPr marL="377940" indent="-377940" algn="l" defTabSz="1007838" rtl="0" eaLnBrk="1" latinLnBrk="0" hangingPunct="1">
        <a:spcBef>
          <a:spcPct val="20000"/>
        </a:spcBef>
        <a:buFont typeface="Arial" pitchFamily="34" charset="0"/>
        <a:buChar char="•"/>
        <a:defRPr sz="3500" kern="1200">
          <a:solidFill>
            <a:schemeClr val="tx1"/>
          </a:solidFill>
          <a:latin typeface="+mn-lt"/>
          <a:ea typeface="+mn-ea"/>
          <a:cs typeface="+mn-cs"/>
        </a:defRPr>
      </a:lvl1pPr>
      <a:lvl2pPr marL="818869" indent="-314949" algn="l" defTabSz="1007838"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59799" indent="-251960" algn="l" defTabSz="1007838"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763717" indent="-251960" algn="l" defTabSz="1007838"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67637" indent="-251960" algn="l" defTabSz="1007838"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771557" indent="-251960" algn="l" defTabSz="1007838"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75476" indent="-251960" algn="l" defTabSz="1007838"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79395" indent="-251960" algn="l" defTabSz="1007838"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83314" indent="-251960" algn="l" defTabSz="1007838"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07838" rtl="0" eaLnBrk="1" latinLnBrk="0" hangingPunct="1">
        <a:defRPr sz="2000" kern="1200">
          <a:solidFill>
            <a:schemeClr val="tx1"/>
          </a:solidFill>
          <a:latin typeface="+mn-lt"/>
          <a:ea typeface="+mn-ea"/>
          <a:cs typeface="+mn-cs"/>
        </a:defRPr>
      </a:lvl1pPr>
      <a:lvl2pPr marL="503920" algn="l" defTabSz="1007838" rtl="0" eaLnBrk="1" latinLnBrk="0" hangingPunct="1">
        <a:defRPr sz="2000" kern="1200">
          <a:solidFill>
            <a:schemeClr val="tx1"/>
          </a:solidFill>
          <a:latin typeface="+mn-lt"/>
          <a:ea typeface="+mn-ea"/>
          <a:cs typeface="+mn-cs"/>
        </a:defRPr>
      </a:lvl2pPr>
      <a:lvl3pPr marL="1007838" algn="l" defTabSz="1007838" rtl="0" eaLnBrk="1" latinLnBrk="0" hangingPunct="1">
        <a:defRPr sz="2000" kern="1200">
          <a:solidFill>
            <a:schemeClr val="tx1"/>
          </a:solidFill>
          <a:latin typeface="+mn-lt"/>
          <a:ea typeface="+mn-ea"/>
          <a:cs typeface="+mn-cs"/>
        </a:defRPr>
      </a:lvl3pPr>
      <a:lvl4pPr marL="1511758" algn="l" defTabSz="1007838" rtl="0" eaLnBrk="1" latinLnBrk="0" hangingPunct="1">
        <a:defRPr sz="2000" kern="1200">
          <a:solidFill>
            <a:schemeClr val="tx1"/>
          </a:solidFill>
          <a:latin typeface="+mn-lt"/>
          <a:ea typeface="+mn-ea"/>
          <a:cs typeface="+mn-cs"/>
        </a:defRPr>
      </a:lvl4pPr>
      <a:lvl5pPr marL="2015677" algn="l" defTabSz="1007838" rtl="0" eaLnBrk="1" latinLnBrk="0" hangingPunct="1">
        <a:defRPr sz="2000" kern="1200">
          <a:solidFill>
            <a:schemeClr val="tx1"/>
          </a:solidFill>
          <a:latin typeface="+mn-lt"/>
          <a:ea typeface="+mn-ea"/>
          <a:cs typeface="+mn-cs"/>
        </a:defRPr>
      </a:lvl5pPr>
      <a:lvl6pPr marL="2519597" algn="l" defTabSz="1007838" rtl="0" eaLnBrk="1" latinLnBrk="0" hangingPunct="1">
        <a:defRPr sz="2000" kern="1200">
          <a:solidFill>
            <a:schemeClr val="tx1"/>
          </a:solidFill>
          <a:latin typeface="+mn-lt"/>
          <a:ea typeface="+mn-ea"/>
          <a:cs typeface="+mn-cs"/>
        </a:defRPr>
      </a:lvl6pPr>
      <a:lvl7pPr marL="3023515" algn="l" defTabSz="1007838" rtl="0" eaLnBrk="1" latinLnBrk="0" hangingPunct="1">
        <a:defRPr sz="2000" kern="1200">
          <a:solidFill>
            <a:schemeClr val="tx1"/>
          </a:solidFill>
          <a:latin typeface="+mn-lt"/>
          <a:ea typeface="+mn-ea"/>
          <a:cs typeface="+mn-cs"/>
        </a:defRPr>
      </a:lvl7pPr>
      <a:lvl8pPr marL="3527435" algn="l" defTabSz="1007838" rtl="0" eaLnBrk="1" latinLnBrk="0" hangingPunct="1">
        <a:defRPr sz="2000" kern="1200">
          <a:solidFill>
            <a:schemeClr val="tx1"/>
          </a:solidFill>
          <a:latin typeface="+mn-lt"/>
          <a:ea typeface="+mn-ea"/>
          <a:cs typeface="+mn-cs"/>
        </a:defRPr>
      </a:lvl8pPr>
      <a:lvl9pPr marL="4031354" algn="l" defTabSz="1007838"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40.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2.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35.xml"/><Relationship Id="rId5" Type="http://schemas.openxmlformats.org/officeDocument/2006/relationships/chart" Target="../charts/chart4.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5.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6.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7.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8.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9.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0.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2.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3.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4.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5.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078" name="Subtitle 1"/>
          <p:cNvSpPr>
            <a:spLocks noGrp="1"/>
          </p:cNvSpPr>
          <p:nvPr>
            <p:ph type="subTitle" idx="1"/>
          </p:nvPr>
        </p:nvSpPr>
        <p:spPr>
          <a:xfrm>
            <a:off x="163511" y="3527848"/>
            <a:ext cx="9917113" cy="3909590"/>
          </a:xfrm>
        </p:spPr>
        <p:txBody>
          <a:bodyPr/>
          <a:lstStyle/>
          <a:p>
            <a:endParaRPr lang="en-IN" altLang="en-US" dirty="0" smtClean="0"/>
          </a:p>
        </p:txBody>
      </p:sp>
      <p:sp>
        <p:nvSpPr>
          <p:cNvPr id="3075" name="Rectangle 2"/>
          <p:cNvSpPr>
            <a:spLocks noGrp="1" noChangeArrowheads="1"/>
          </p:cNvSpPr>
          <p:nvPr>
            <p:ph type="ctrTitle"/>
          </p:nvPr>
        </p:nvSpPr>
        <p:spPr>
          <a:xfrm>
            <a:off x="1687512" y="503237"/>
            <a:ext cx="5638800" cy="1905000"/>
          </a:xfrm>
        </p:spPr>
        <p:txBody>
          <a:bodyPr>
            <a:noAutofit/>
          </a:bodyPr>
          <a:lstStyle/>
          <a:p>
            <a:pPr eaLnBrk="1" hangingPunct="1"/>
            <a:r>
              <a:rPr altLang="en-US" sz="4000" b="1" smtClean="0">
                <a:solidFill>
                  <a:schemeClr val="bg1"/>
                </a:solidFill>
                <a:latin typeface="Times New Roman" pitchFamily="18" charset="0"/>
                <a:cs typeface="Times New Roman" pitchFamily="18" charset="0"/>
              </a:rPr>
              <a:t>National Programme </a:t>
            </a:r>
            <a:br>
              <a:rPr altLang="en-US" sz="4000" b="1" smtClean="0">
                <a:solidFill>
                  <a:schemeClr val="bg1"/>
                </a:solidFill>
                <a:latin typeface="Times New Roman" pitchFamily="18" charset="0"/>
                <a:cs typeface="Times New Roman" pitchFamily="18" charset="0"/>
              </a:rPr>
            </a:br>
            <a:r>
              <a:rPr altLang="en-US" sz="4000" b="1" smtClean="0">
                <a:solidFill>
                  <a:schemeClr val="bg1"/>
                </a:solidFill>
                <a:latin typeface="Times New Roman" pitchFamily="18" charset="0"/>
                <a:cs typeface="Times New Roman" pitchFamily="18" charset="0"/>
              </a:rPr>
              <a:t>of</a:t>
            </a:r>
            <a:br>
              <a:rPr altLang="en-US" sz="4000" b="1" smtClean="0">
                <a:solidFill>
                  <a:schemeClr val="bg1"/>
                </a:solidFill>
                <a:latin typeface="Times New Roman" pitchFamily="18" charset="0"/>
                <a:cs typeface="Times New Roman" pitchFamily="18" charset="0"/>
              </a:rPr>
            </a:br>
            <a:r>
              <a:rPr altLang="en-US" sz="4000" b="1" smtClean="0">
                <a:solidFill>
                  <a:schemeClr val="bg1"/>
                </a:solidFill>
                <a:latin typeface="Times New Roman" pitchFamily="18" charset="0"/>
                <a:cs typeface="Times New Roman" pitchFamily="18" charset="0"/>
              </a:rPr>
              <a:t> Mid Day Meal </a:t>
            </a:r>
          </a:p>
        </p:txBody>
      </p:sp>
      <p:sp>
        <p:nvSpPr>
          <p:cNvPr id="3076" name="TextBox 6"/>
          <p:cNvSpPr txBox="1">
            <a:spLocks noChangeArrowheads="1"/>
          </p:cNvSpPr>
          <p:nvPr/>
        </p:nvSpPr>
        <p:spPr bwMode="auto">
          <a:xfrm>
            <a:off x="6716712" y="1951037"/>
            <a:ext cx="3363913" cy="473921"/>
          </a:xfrm>
          <a:prstGeom prst="rect">
            <a:avLst/>
          </a:prstGeom>
          <a:noFill/>
          <a:ln w="9525">
            <a:noFill/>
            <a:miter lim="800000"/>
            <a:headEnd/>
            <a:tailEnd/>
          </a:ln>
        </p:spPr>
        <p:txBody>
          <a:bodyPr wrap="square" lIns="100783" tIns="50392" rIns="100783" bIns="50392">
            <a:spAutoFit/>
          </a:bodyPr>
          <a:lstStyle/>
          <a:p>
            <a:pPr algn="ctr"/>
            <a:r>
              <a:rPr lang="en-US" altLang="en-US" sz="1300" b="1" dirty="0"/>
              <a:t>GENERAL EDUCATION DEPARTMENT GOVERNMENT OF KERALA</a:t>
            </a:r>
          </a:p>
        </p:txBody>
      </p:sp>
      <p:sp>
        <p:nvSpPr>
          <p:cNvPr id="3077" name="TextBox 7"/>
          <p:cNvSpPr txBox="1">
            <a:spLocks noChangeArrowheads="1"/>
          </p:cNvSpPr>
          <p:nvPr/>
        </p:nvSpPr>
        <p:spPr bwMode="auto">
          <a:xfrm>
            <a:off x="792799" y="2801631"/>
            <a:ext cx="5923913" cy="459558"/>
          </a:xfrm>
          <a:prstGeom prst="rect">
            <a:avLst/>
          </a:prstGeom>
          <a:noFill/>
          <a:ln w="9525">
            <a:noFill/>
            <a:miter lim="800000"/>
            <a:headEnd/>
            <a:tailEnd/>
          </a:ln>
        </p:spPr>
        <p:txBody>
          <a:bodyPr wrap="square" lIns="100783" tIns="50392" rIns="100783" bIns="50392">
            <a:spAutoFit/>
          </a:bodyPr>
          <a:lstStyle/>
          <a:p>
            <a:pPr algn="r"/>
            <a:r>
              <a:rPr lang="en-US" altLang="en-US" sz="2200" b="1" dirty="0" smtClean="0"/>
              <a:t>       </a:t>
            </a:r>
            <a:r>
              <a:rPr lang="en-US" altLang="en-US" sz="2500" b="1" dirty="0" smtClean="0">
                <a:solidFill>
                  <a:schemeClr val="tx1"/>
                </a:solidFill>
                <a:latin typeface="Times New Roman" pitchFamily="18" charset="0"/>
                <a:cs typeface="Times New Roman" pitchFamily="18" charset="0"/>
              </a:rPr>
              <a:t>A </a:t>
            </a:r>
            <a:r>
              <a:rPr lang="en-US" altLang="en-US" sz="2500" b="1" dirty="0">
                <a:solidFill>
                  <a:schemeClr val="tx1"/>
                </a:solidFill>
                <a:latin typeface="Times New Roman" pitchFamily="18" charset="0"/>
                <a:cs typeface="Times New Roman" pitchFamily="18" charset="0"/>
              </a:rPr>
              <a:t>KERALA PERSPECTIVE</a:t>
            </a:r>
          </a:p>
        </p:txBody>
      </p:sp>
      <p:pic>
        <p:nvPicPr>
          <p:cNvPr id="3080" name="Picture 5" descr="kerala logo.jpg"/>
          <p:cNvPicPr>
            <a:picLocks noChangeAspect="1"/>
          </p:cNvPicPr>
          <p:nvPr/>
        </p:nvPicPr>
        <p:blipFill>
          <a:blip r:embed="rId3" cstate="print"/>
          <a:srcRect/>
          <a:stretch>
            <a:fillRect/>
          </a:stretch>
        </p:blipFill>
        <p:spPr bwMode="auto">
          <a:xfrm>
            <a:off x="7783512" y="579437"/>
            <a:ext cx="1219200" cy="1219200"/>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a:stretch>
            <a:fillRect/>
          </a:stretch>
        </p:blipFill>
        <p:spPr bwMode="auto">
          <a:xfrm>
            <a:off x="0" y="3398837"/>
            <a:ext cx="10080625" cy="4221162"/>
          </a:xfrm>
          <a:prstGeom prst="rect">
            <a:avLst/>
          </a:prstGeom>
          <a:noFill/>
          <a:ln w="9525">
            <a:noFill/>
            <a:miter lim="800000"/>
            <a:headEnd/>
            <a:tailEnd/>
          </a:ln>
          <a:effectLst/>
        </p:spPr>
      </p:pic>
      <p:pic>
        <p:nvPicPr>
          <p:cNvPr id="8" name="Picture 29"/>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15912" y="579437"/>
            <a:ext cx="990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shadeToTitle="1">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2290" name="TextBox 1"/>
          <p:cNvSpPr txBox="1">
            <a:spLocks noChangeArrowheads="1"/>
          </p:cNvSpPr>
          <p:nvPr/>
        </p:nvSpPr>
        <p:spPr bwMode="auto">
          <a:xfrm>
            <a:off x="45503" y="218742"/>
            <a:ext cx="10080625" cy="1246695"/>
          </a:xfrm>
          <a:prstGeom prst="rect">
            <a:avLst/>
          </a:prstGeom>
          <a:noFill/>
          <a:ln w="9525">
            <a:noFill/>
            <a:miter lim="800000"/>
            <a:headEnd/>
            <a:tailEnd/>
          </a:ln>
        </p:spPr>
        <p:txBody>
          <a:bodyPr lIns="100782" tIns="50391" rIns="100782" bIns="50391">
            <a:spAutoFit/>
          </a:bodyPr>
          <a:lstStyle/>
          <a:p>
            <a:pPr algn="ctr" eaLnBrk="1" hangingPunct="1">
              <a:defRPr/>
            </a:pPr>
            <a:r>
              <a:rPr lang="en-US" altLang="en-US" sz="4000" dirty="0">
                <a:solidFill>
                  <a:schemeClr val="tx1"/>
                </a:solidFill>
                <a:latin typeface="Times New Roman" pitchFamily="18" charset="0"/>
                <a:cs typeface="Times New Roman" pitchFamily="18" charset="0"/>
              </a:rPr>
              <a:t>FLOW of </a:t>
            </a:r>
            <a:r>
              <a:rPr lang="en-US" altLang="en-US" sz="4000" dirty="0" smtClean="0">
                <a:solidFill>
                  <a:schemeClr val="tx1"/>
                </a:solidFill>
                <a:latin typeface="Times New Roman" pitchFamily="18" charset="0"/>
                <a:cs typeface="Times New Roman" pitchFamily="18" charset="0"/>
              </a:rPr>
              <a:t>FUNDS</a:t>
            </a:r>
            <a:endParaRPr lang="en-US" altLang="en-US" sz="4000" dirty="0">
              <a:solidFill>
                <a:schemeClr val="tx1"/>
              </a:solidFill>
              <a:latin typeface="Times New Roman" pitchFamily="18" charset="0"/>
              <a:cs typeface="Times New Roman" pitchFamily="18" charset="0"/>
            </a:endParaRPr>
          </a:p>
          <a:p>
            <a:pPr algn="ctr" eaLnBrk="1" hangingPunct="1">
              <a:defRPr/>
            </a:pPr>
            <a:endParaRPr lang="en-US" altLang="en-US" sz="4000" dirty="0">
              <a:solidFill>
                <a:srgbClr val="FF0000"/>
              </a:solidFill>
              <a:latin typeface="+mn-lt"/>
            </a:endParaRPr>
          </a:p>
        </p:txBody>
      </p:sp>
      <p:sp>
        <p:nvSpPr>
          <p:cNvPr id="3" name="Rectangle 3"/>
          <p:cNvSpPr txBox="1">
            <a:spLocks noChangeArrowheads="1"/>
          </p:cNvSpPr>
          <p:nvPr/>
        </p:nvSpPr>
        <p:spPr>
          <a:xfrm>
            <a:off x="392112" y="808037"/>
            <a:ext cx="9300077" cy="6299729"/>
          </a:xfrm>
          <a:prstGeom prst="rect">
            <a:avLst/>
          </a:prstGeom>
        </p:spPr>
        <p:style>
          <a:lnRef idx="2">
            <a:schemeClr val="accent2"/>
          </a:lnRef>
          <a:fillRef idx="1">
            <a:schemeClr val="lt1"/>
          </a:fillRef>
          <a:effectRef idx="0">
            <a:schemeClr val="accent2"/>
          </a:effectRef>
          <a:fontRef idx="minor">
            <a:schemeClr val="dk1"/>
          </a:fontRef>
        </p:style>
        <p:txBody>
          <a:bodyPr lIns="100782" tIns="50391" rIns="100782" bIns="50391"/>
          <a:lstStyle/>
          <a:p>
            <a:pPr marL="377940" indent="-377940" hangingPunct="1">
              <a:spcBef>
                <a:spcPts val="715"/>
              </a:spcBef>
              <a:defRPr/>
            </a:pPr>
            <a:r>
              <a:rPr lang="en-GB" sz="2900" kern="0" dirty="0">
                <a:solidFill>
                  <a:srgbClr val="000000"/>
                </a:solidFill>
                <a:latin typeface="+mn-lt"/>
              </a:rPr>
              <a:t>  	</a:t>
            </a:r>
          </a:p>
          <a:p>
            <a:pPr marL="377940" indent="-377940" hangingPunct="1">
              <a:spcBef>
                <a:spcPts val="715"/>
              </a:spcBef>
              <a:defRPr/>
            </a:pPr>
            <a:r>
              <a:rPr lang="en-GB" sz="2900" kern="0" dirty="0">
                <a:solidFill>
                  <a:srgbClr val="000000"/>
                </a:solidFill>
                <a:latin typeface="+mn-lt"/>
              </a:rPr>
              <a:t>									</a:t>
            </a:r>
          </a:p>
          <a:p>
            <a:pPr marL="377940" indent="-377940" hangingPunct="1">
              <a:spcBef>
                <a:spcPts val="715"/>
              </a:spcBef>
              <a:defRPr/>
            </a:pPr>
            <a:endParaRPr lang="en-GB" sz="2900" kern="0" dirty="0">
              <a:solidFill>
                <a:srgbClr val="FF33CC"/>
              </a:solidFill>
              <a:latin typeface="+mn-lt"/>
            </a:endParaRPr>
          </a:p>
          <a:p>
            <a:pPr lvl="4" hangingPunct="1">
              <a:spcBef>
                <a:spcPts val="551"/>
              </a:spcBef>
              <a:defRPr/>
            </a:pPr>
            <a:r>
              <a:rPr lang="en-GB" sz="2200" kern="0" dirty="0">
                <a:solidFill>
                  <a:srgbClr val="000000"/>
                </a:solidFill>
                <a:latin typeface="+mn-lt"/>
              </a:rPr>
              <a:t>	</a:t>
            </a:r>
            <a:r>
              <a:rPr lang="en-GB" sz="3100" kern="0" dirty="0">
                <a:solidFill>
                  <a:srgbClr val="000000"/>
                </a:solidFill>
                <a:latin typeface="+mn-lt"/>
              </a:rPr>
              <a:t>	</a:t>
            </a:r>
            <a:endParaRPr lang="en-GB" sz="2200" kern="0" dirty="0">
              <a:solidFill>
                <a:srgbClr val="000000"/>
              </a:solidFill>
              <a:latin typeface="+mn-lt"/>
            </a:endParaRPr>
          </a:p>
          <a:p>
            <a:pPr lvl="4" hangingPunct="1">
              <a:spcBef>
                <a:spcPts val="551"/>
              </a:spcBef>
              <a:defRPr/>
            </a:pPr>
            <a:endParaRPr lang="en-GB" sz="2200" kern="0" dirty="0">
              <a:solidFill>
                <a:srgbClr val="000000"/>
              </a:solidFill>
              <a:latin typeface="+mn-lt"/>
            </a:endParaRPr>
          </a:p>
          <a:p>
            <a:pPr lvl="4" hangingPunct="1">
              <a:spcBef>
                <a:spcPts val="551"/>
              </a:spcBef>
              <a:buFont typeface="Times New Roman" pitchFamily="18" charset="0"/>
              <a:buChar char="»"/>
              <a:defRPr/>
            </a:pPr>
            <a:endParaRPr lang="en-GB" sz="2200" kern="0" dirty="0">
              <a:solidFill>
                <a:srgbClr val="000000"/>
              </a:solidFill>
              <a:latin typeface="+mn-lt"/>
            </a:endParaRPr>
          </a:p>
          <a:p>
            <a:pPr lvl="3" hangingPunct="1">
              <a:spcBef>
                <a:spcPts val="551"/>
              </a:spcBef>
              <a:defRPr/>
            </a:pPr>
            <a:r>
              <a:rPr lang="en-GB" sz="2200" kern="0" dirty="0">
                <a:solidFill>
                  <a:srgbClr val="000000"/>
                </a:solidFill>
                <a:latin typeface="+mn-lt"/>
              </a:rPr>
              <a:t>							</a:t>
            </a:r>
            <a:endParaRPr lang="en-GB" kern="0" dirty="0">
              <a:solidFill>
                <a:srgbClr val="FF99FF"/>
              </a:solidFill>
              <a:latin typeface="+mn-lt"/>
            </a:endParaRPr>
          </a:p>
          <a:p>
            <a:pPr lvl="3" hangingPunct="1">
              <a:spcBef>
                <a:spcPts val="551"/>
              </a:spcBef>
              <a:defRPr/>
            </a:pPr>
            <a:endParaRPr lang="en-GB" sz="2200" kern="0" dirty="0">
              <a:solidFill>
                <a:srgbClr val="FF99FF"/>
              </a:solidFill>
              <a:latin typeface="+mn-lt"/>
            </a:endParaRPr>
          </a:p>
          <a:p>
            <a:pPr marL="377940" indent="-377940" hangingPunct="1">
              <a:spcBef>
                <a:spcPts val="715"/>
              </a:spcBef>
              <a:defRPr/>
            </a:pPr>
            <a:r>
              <a:rPr lang="en-GB" kern="0" dirty="0">
                <a:solidFill>
                  <a:srgbClr val="FF99FF"/>
                </a:solidFill>
                <a:latin typeface="+mn-lt"/>
              </a:rPr>
              <a:t>            </a:t>
            </a:r>
          </a:p>
          <a:p>
            <a:pPr lvl="4" hangingPunct="1">
              <a:spcBef>
                <a:spcPts val="551"/>
              </a:spcBef>
              <a:defRPr/>
            </a:pPr>
            <a:endParaRPr lang="en-US" sz="2200" kern="0" dirty="0">
              <a:solidFill>
                <a:srgbClr val="FF33CC"/>
              </a:solidFill>
              <a:latin typeface="+mn-lt"/>
            </a:endParaRPr>
          </a:p>
        </p:txBody>
      </p:sp>
      <p:sp>
        <p:nvSpPr>
          <p:cNvPr id="12292" name="Right Arrow 3"/>
          <p:cNvSpPr>
            <a:spLocks noChangeArrowheads="1"/>
          </p:cNvSpPr>
          <p:nvPr/>
        </p:nvSpPr>
        <p:spPr bwMode="auto">
          <a:xfrm rot="5400000">
            <a:off x="4659312" y="1874837"/>
            <a:ext cx="685800" cy="381000"/>
          </a:xfrm>
          <a:prstGeom prst="rightArrow">
            <a:avLst>
              <a:gd name="adj1" fmla="val 50000"/>
              <a:gd name="adj2" fmla="val 50102"/>
            </a:avLst>
          </a:prstGeom>
          <a:solidFill>
            <a:schemeClr val="accent5">
              <a:lumMod val="60000"/>
              <a:lumOff val="40000"/>
            </a:schemeClr>
          </a:solidFill>
          <a:ln w="9525" algn="ctr">
            <a:solidFill>
              <a:schemeClr val="tx1"/>
            </a:solidFill>
            <a:round/>
            <a:headEnd/>
            <a:tailEnd/>
          </a:ln>
        </p:spPr>
        <p:txBody>
          <a:bodyPr lIns="100782" tIns="50391" rIns="100782" bIns="50391"/>
          <a:lstStyle/>
          <a:p>
            <a:pPr eaLnBrk="1" hangingPunct="1">
              <a:buClr>
                <a:srgbClr val="000000"/>
              </a:buClr>
              <a:buSzPct val="100000"/>
              <a:buFont typeface="Times New Roman" pitchFamily="18" charset="0"/>
              <a:buNone/>
              <a:defRPr/>
            </a:pPr>
            <a:endParaRPr lang="en-US" altLang="en-US" dirty="0">
              <a:solidFill>
                <a:srgbClr val="FF0000"/>
              </a:solidFill>
            </a:endParaRPr>
          </a:p>
        </p:txBody>
      </p:sp>
      <p:sp>
        <p:nvSpPr>
          <p:cNvPr id="8197" name="TextBox 13"/>
          <p:cNvSpPr txBox="1">
            <a:spLocks noChangeArrowheads="1"/>
          </p:cNvSpPr>
          <p:nvPr/>
        </p:nvSpPr>
        <p:spPr bwMode="auto">
          <a:xfrm>
            <a:off x="392024" y="4846637"/>
            <a:ext cx="2520156" cy="359401"/>
          </a:xfrm>
          <a:prstGeom prst="rect">
            <a:avLst/>
          </a:prstGeom>
          <a:noFill/>
          <a:ln w="9525">
            <a:noFill/>
            <a:miter lim="800000"/>
            <a:headEnd/>
            <a:tailEnd/>
          </a:ln>
        </p:spPr>
        <p:txBody>
          <a:bodyPr wrap="square" lIns="100782" tIns="50391" rIns="100782" bIns="50391">
            <a:spAutoFit/>
          </a:bodyPr>
          <a:lstStyle/>
          <a:p>
            <a:pPr marL="376229" indent="-376229" algn="just" hangingPunct="1">
              <a:spcBef>
                <a:spcPts val="716"/>
              </a:spcBef>
            </a:pPr>
            <a:r>
              <a:rPr lang="en-US" dirty="0">
                <a:latin typeface="Arial" pitchFamily="34" charset="0"/>
              </a:rPr>
              <a:t>     </a:t>
            </a:r>
            <a:r>
              <a:rPr lang="en-US" dirty="0">
                <a:solidFill>
                  <a:schemeClr val="tx1"/>
                </a:solidFill>
                <a:latin typeface="Arial" pitchFamily="34" charset="0"/>
              </a:rPr>
              <a:t>(Cooking Cost)</a:t>
            </a:r>
          </a:p>
        </p:txBody>
      </p:sp>
      <p:sp>
        <p:nvSpPr>
          <p:cNvPr id="16" name="TextBox 15"/>
          <p:cNvSpPr txBox="1"/>
          <p:nvPr/>
        </p:nvSpPr>
        <p:spPr>
          <a:xfrm>
            <a:off x="2068513" y="6065837"/>
            <a:ext cx="2514599" cy="359401"/>
          </a:xfrm>
          <a:prstGeom prst="rect">
            <a:avLst/>
          </a:prstGeom>
          <a:noFill/>
        </p:spPr>
        <p:txBody>
          <a:bodyPr wrap="square" lIns="100782" tIns="50391" rIns="100782" bIns="50391">
            <a:spAutoFit/>
          </a:bodyPr>
          <a:lstStyle/>
          <a:p>
            <a:pPr marL="377940" indent="-377940" algn="just" hangingPunct="1">
              <a:spcBef>
                <a:spcPts val="715"/>
              </a:spcBef>
              <a:defRPr/>
            </a:pPr>
            <a:r>
              <a:rPr lang="en-GB" kern="0" dirty="0">
                <a:solidFill>
                  <a:schemeClr val="tx1"/>
                </a:solidFill>
                <a:latin typeface="Arial" panose="020B0604020202020204" pitchFamily="34" charset="0"/>
              </a:rPr>
              <a:t>(Cost of Food grains)</a:t>
            </a:r>
            <a:endParaRPr lang="en-US" dirty="0">
              <a:solidFill>
                <a:schemeClr val="tx1"/>
              </a:solidFill>
              <a:latin typeface="Arial" panose="020B0604020202020204" pitchFamily="34" charset="0"/>
            </a:endParaRPr>
          </a:p>
        </p:txBody>
      </p:sp>
      <p:sp>
        <p:nvSpPr>
          <p:cNvPr id="28" name="TextBox 27"/>
          <p:cNvSpPr txBox="1"/>
          <p:nvPr/>
        </p:nvSpPr>
        <p:spPr>
          <a:xfrm>
            <a:off x="2754312" y="884237"/>
            <a:ext cx="4876800" cy="935712"/>
          </a:xfrm>
          <a:prstGeom prst="rect">
            <a:avLst/>
          </a:prstGeom>
          <a:noFill/>
        </p:spPr>
        <p:txBody>
          <a:bodyPr wrap="square" lIns="100782" tIns="50391" rIns="100782" bIns="50391">
            <a:spAutoFit/>
          </a:bodyPr>
          <a:lstStyle/>
          <a:p>
            <a:pPr marL="377940" indent="-377940" algn="just" hangingPunct="1">
              <a:spcBef>
                <a:spcPts val="715"/>
              </a:spcBef>
              <a:defRPr/>
            </a:pPr>
            <a:r>
              <a:rPr lang="en-GB" sz="2600" kern="0" dirty="0" smtClean="0">
                <a:solidFill>
                  <a:schemeClr val="tx1"/>
                </a:solidFill>
                <a:latin typeface="+mj-lt"/>
                <a:cs typeface="Times New Roman" pitchFamily="18" charset="0"/>
              </a:rPr>
              <a:t>            </a:t>
            </a:r>
            <a:r>
              <a:rPr lang="en-GB" sz="2600" b="1" kern="0" dirty="0" smtClean="0">
                <a:solidFill>
                  <a:schemeClr val="tx1"/>
                </a:solidFill>
                <a:latin typeface="+mj-lt"/>
                <a:cs typeface="Times New Roman" pitchFamily="18" charset="0"/>
              </a:rPr>
              <a:t>Budgetary  Provision </a:t>
            </a:r>
          </a:p>
          <a:p>
            <a:pPr marL="377940" indent="-377940" algn="just" hangingPunct="1">
              <a:spcBef>
                <a:spcPts val="715"/>
              </a:spcBef>
              <a:defRPr/>
            </a:pPr>
            <a:r>
              <a:rPr lang="en-GB" sz="2600" b="1" kern="0" dirty="0" smtClean="0">
                <a:solidFill>
                  <a:schemeClr val="tx1"/>
                </a:solidFill>
                <a:latin typeface="Times New Roman" pitchFamily="18" charset="0"/>
                <a:cs typeface="Times New Roman" pitchFamily="18" charset="0"/>
              </a:rPr>
              <a:t>      (</a:t>
            </a:r>
            <a:r>
              <a:rPr lang="en-GB" sz="2400" b="1" kern="0" dirty="0" smtClean="0">
                <a:solidFill>
                  <a:schemeClr val="tx1"/>
                </a:solidFill>
                <a:latin typeface="Times New Roman" pitchFamily="18" charset="0"/>
                <a:cs typeface="Times New Roman" pitchFamily="18" charset="0"/>
              </a:rPr>
              <a:t>GOI Share + State Share)</a:t>
            </a:r>
            <a:endParaRPr lang="en-US" sz="2400" b="1" dirty="0">
              <a:solidFill>
                <a:schemeClr val="tx1"/>
              </a:solidFill>
              <a:latin typeface="Times New Roman" pitchFamily="18" charset="0"/>
              <a:cs typeface="Times New Roman" pitchFamily="18" charset="0"/>
            </a:endParaRPr>
          </a:p>
        </p:txBody>
      </p:sp>
      <p:sp>
        <p:nvSpPr>
          <p:cNvPr id="29" name="TextBox 28"/>
          <p:cNvSpPr txBox="1"/>
          <p:nvPr/>
        </p:nvSpPr>
        <p:spPr>
          <a:xfrm>
            <a:off x="1611312" y="2028164"/>
            <a:ext cx="7543800" cy="1346915"/>
          </a:xfrm>
          <a:prstGeom prst="rect">
            <a:avLst/>
          </a:prstGeom>
          <a:noFill/>
        </p:spPr>
        <p:txBody>
          <a:bodyPr wrap="square" lIns="100782" tIns="50391" rIns="100782" bIns="50391">
            <a:spAutoFit/>
          </a:bodyPr>
          <a:lstStyle/>
          <a:p>
            <a:pPr marL="288000" indent="-360000" algn="just" hangingPunct="1">
              <a:spcBef>
                <a:spcPts val="0"/>
              </a:spcBef>
              <a:defRPr/>
            </a:pPr>
            <a:r>
              <a:rPr lang="en-GB" sz="2400" kern="0" dirty="0" smtClean="0">
                <a:solidFill>
                  <a:schemeClr val="tx1"/>
                </a:solidFill>
                <a:latin typeface="Times New Roman" pitchFamily="18" charset="0"/>
                <a:cs typeface="Times New Roman" pitchFamily="18" charset="0"/>
              </a:rPr>
              <a:t>         </a:t>
            </a:r>
          </a:p>
          <a:p>
            <a:pPr marL="288000" indent="-360000" algn="just" hangingPunct="1">
              <a:spcBef>
                <a:spcPts val="0"/>
              </a:spcBef>
              <a:defRPr/>
            </a:pPr>
            <a:r>
              <a:rPr lang="en-GB" sz="2300" b="1" kern="0" dirty="0" smtClean="0">
                <a:solidFill>
                  <a:schemeClr val="tx1"/>
                </a:solidFill>
                <a:latin typeface="Times New Roman" pitchFamily="18" charset="0"/>
                <a:cs typeface="Times New Roman" pitchFamily="18" charset="0"/>
              </a:rPr>
              <a:t>          Director of Public Instruction (Director, MDM)</a:t>
            </a:r>
            <a:r>
              <a:rPr lang="en-GB" sz="2300" kern="0" dirty="0" smtClean="0">
                <a:solidFill>
                  <a:schemeClr val="tx1"/>
                </a:solidFill>
                <a:latin typeface="Times New Roman" pitchFamily="18" charset="0"/>
                <a:cs typeface="Times New Roman" pitchFamily="18" charset="0"/>
              </a:rPr>
              <a:t>     </a:t>
            </a:r>
          </a:p>
          <a:p>
            <a:pPr marL="288000" indent="-360000" algn="just" hangingPunct="1">
              <a:spcBef>
                <a:spcPts val="0"/>
              </a:spcBef>
              <a:defRPr/>
            </a:pPr>
            <a:r>
              <a:rPr lang="en-GB" sz="2000" kern="0" dirty="0" smtClean="0">
                <a:solidFill>
                  <a:schemeClr val="tx1"/>
                </a:solidFill>
                <a:latin typeface="Times New Roman" pitchFamily="18" charset="0"/>
                <a:cs typeface="Times New Roman" pitchFamily="18" charset="0"/>
              </a:rPr>
              <a:t>                 </a:t>
            </a:r>
          </a:p>
          <a:p>
            <a:pPr marL="288000" indent="-360000" algn="just" hangingPunct="1">
              <a:spcBef>
                <a:spcPts val="0"/>
              </a:spcBef>
              <a:defRPr/>
            </a:pPr>
            <a:r>
              <a:rPr lang="en-GB" sz="2000" kern="0" dirty="0" smtClean="0">
                <a:solidFill>
                  <a:schemeClr val="tx1"/>
                </a:solidFill>
                <a:latin typeface="Times New Roman" pitchFamily="18" charset="0"/>
                <a:cs typeface="Times New Roman" pitchFamily="18" charset="0"/>
              </a:rPr>
              <a:t> </a:t>
            </a:r>
            <a:endParaRPr lang="en-US" sz="2400" b="1" dirty="0">
              <a:solidFill>
                <a:schemeClr val="tx1"/>
              </a:solidFill>
              <a:latin typeface="Times New Roman" pitchFamily="18" charset="0"/>
              <a:cs typeface="Times New Roman" pitchFamily="18" charset="0"/>
            </a:endParaRPr>
          </a:p>
        </p:txBody>
      </p:sp>
      <p:sp>
        <p:nvSpPr>
          <p:cNvPr id="30" name="TextBox 29"/>
          <p:cNvSpPr txBox="1"/>
          <p:nvPr/>
        </p:nvSpPr>
        <p:spPr>
          <a:xfrm>
            <a:off x="696912" y="4313237"/>
            <a:ext cx="1905000" cy="430959"/>
          </a:xfrm>
          <a:prstGeom prst="rect">
            <a:avLst/>
          </a:prstGeom>
          <a:noFill/>
        </p:spPr>
        <p:txBody>
          <a:bodyPr wrap="square" lIns="100782" tIns="50391" rIns="100782" bIns="50391">
            <a:spAutoFit/>
          </a:bodyPr>
          <a:lstStyle/>
          <a:p>
            <a:pPr marL="377940" indent="-377940" algn="just" hangingPunct="1">
              <a:spcBef>
                <a:spcPts val="715"/>
              </a:spcBef>
              <a:defRPr/>
            </a:pPr>
            <a:r>
              <a:rPr lang="en-IN" sz="2300" b="1" dirty="0" smtClean="0">
                <a:solidFill>
                  <a:schemeClr val="tx1"/>
                </a:solidFill>
                <a:latin typeface="Times New Roman" pitchFamily="18" charset="0"/>
                <a:cs typeface="Times New Roman" pitchFamily="18" charset="0"/>
              </a:rPr>
              <a:t>Headmasters</a:t>
            </a:r>
            <a:endParaRPr lang="en-US" sz="2300" b="1" dirty="0">
              <a:solidFill>
                <a:schemeClr val="tx1"/>
              </a:solidFill>
              <a:latin typeface="Times New Roman" pitchFamily="18" charset="0"/>
              <a:cs typeface="Times New Roman" pitchFamily="18" charset="0"/>
            </a:endParaRPr>
          </a:p>
        </p:txBody>
      </p:sp>
      <p:sp>
        <p:nvSpPr>
          <p:cNvPr id="31" name="TextBox 30"/>
          <p:cNvSpPr txBox="1"/>
          <p:nvPr/>
        </p:nvSpPr>
        <p:spPr>
          <a:xfrm>
            <a:off x="2449512" y="4313236"/>
            <a:ext cx="1524001" cy="473856"/>
          </a:xfrm>
          <a:prstGeom prst="rect">
            <a:avLst/>
          </a:prstGeom>
          <a:noFill/>
        </p:spPr>
        <p:txBody>
          <a:bodyPr wrap="square" lIns="100782" tIns="50391" rIns="100782" bIns="50391">
            <a:spAutoFit/>
          </a:bodyPr>
          <a:lstStyle/>
          <a:p>
            <a:pPr marL="377940" indent="-377940" algn="just" hangingPunct="1">
              <a:spcBef>
                <a:spcPts val="715"/>
              </a:spcBef>
              <a:defRPr/>
            </a:pPr>
            <a:r>
              <a:rPr lang="en-GB" sz="2600" b="1" kern="0" dirty="0" smtClean="0">
                <a:solidFill>
                  <a:schemeClr val="tx1"/>
                </a:solidFill>
                <a:latin typeface="Times New Roman" pitchFamily="18" charset="0"/>
                <a:cs typeface="Times New Roman" pitchFamily="18" charset="0"/>
              </a:rPr>
              <a:t> Districts</a:t>
            </a:r>
            <a:endParaRPr lang="en-US" sz="2600" b="1" dirty="0">
              <a:solidFill>
                <a:schemeClr val="tx1"/>
              </a:solidFill>
              <a:latin typeface="Times New Roman" pitchFamily="18" charset="0"/>
              <a:cs typeface="Times New Roman" pitchFamily="18" charset="0"/>
            </a:endParaRPr>
          </a:p>
        </p:txBody>
      </p:sp>
      <p:sp>
        <p:nvSpPr>
          <p:cNvPr id="32" name="TextBox 31"/>
          <p:cNvSpPr txBox="1"/>
          <p:nvPr/>
        </p:nvSpPr>
        <p:spPr>
          <a:xfrm>
            <a:off x="3821112" y="4237037"/>
            <a:ext cx="4343400" cy="416596"/>
          </a:xfrm>
          <a:prstGeom prst="rect">
            <a:avLst/>
          </a:prstGeom>
          <a:noFill/>
        </p:spPr>
        <p:txBody>
          <a:bodyPr wrap="square" lIns="100782" tIns="50391" rIns="100782" bIns="50391">
            <a:spAutoFit/>
          </a:bodyPr>
          <a:lstStyle/>
          <a:p>
            <a:pPr marL="377940" indent="-377940" algn="just" hangingPunct="1">
              <a:spcBef>
                <a:spcPts val="715"/>
              </a:spcBef>
              <a:defRPr/>
            </a:pPr>
            <a:r>
              <a:rPr lang="en-GB" sz="2200" kern="0" dirty="0" smtClean="0">
                <a:solidFill>
                  <a:schemeClr val="tx1"/>
                </a:solidFill>
                <a:latin typeface="Times New Roman" pitchFamily="18" charset="0"/>
                <a:cs typeface="Times New Roman" pitchFamily="18" charset="0"/>
              </a:rPr>
              <a:t>   </a:t>
            </a:r>
            <a:r>
              <a:rPr lang="en-GB" sz="2200" b="1" kern="0" dirty="0" smtClean="0">
                <a:solidFill>
                  <a:schemeClr val="tx1"/>
                </a:solidFill>
                <a:latin typeface="Times New Roman" pitchFamily="18" charset="0"/>
                <a:cs typeface="Times New Roman" pitchFamily="18" charset="0"/>
              </a:rPr>
              <a:t>State Civil Supplies Corporation</a:t>
            </a:r>
            <a:endParaRPr lang="en-US" sz="2200" b="1" dirty="0">
              <a:solidFill>
                <a:schemeClr val="tx1"/>
              </a:solidFill>
              <a:latin typeface="Times New Roman" pitchFamily="18" charset="0"/>
              <a:cs typeface="Times New Roman" pitchFamily="18" charset="0"/>
            </a:endParaRPr>
          </a:p>
        </p:txBody>
      </p:sp>
      <p:sp>
        <p:nvSpPr>
          <p:cNvPr id="33" name="TextBox 32"/>
          <p:cNvSpPr txBox="1"/>
          <p:nvPr/>
        </p:nvSpPr>
        <p:spPr>
          <a:xfrm flipH="1">
            <a:off x="2601912" y="5608637"/>
            <a:ext cx="1600200" cy="473856"/>
          </a:xfrm>
          <a:prstGeom prst="rect">
            <a:avLst/>
          </a:prstGeom>
          <a:noFill/>
        </p:spPr>
        <p:txBody>
          <a:bodyPr wrap="square" lIns="100782" tIns="50391" rIns="100782" bIns="50391">
            <a:spAutoFit/>
          </a:bodyPr>
          <a:lstStyle/>
          <a:p>
            <a:pPr marL="377940" indent="-377940" algn="just" hangingPunct="1">
              <a:spcBef>
                <a:spcPts val="715"/>
              </a:spcBef>
              <a:defRPr/>
            </a:pPr>
            <a:r>
              <a:rPr lang="en-GB" sz="2600" kern="0" dirty="0" smtClean="0">
                <a:solidFill>
                  <a:schemeClr val="tx1"/>
                </a:solidFill>
                <a:latin typeface="Times New Roman" pitchFamily="18" charset="0"/>
                <a:cs typeface="Times New Roman" pitchFamily="18" charset="0"/>
              </a:rPr>
              <a:t>    FC</a:t>
            </a:r>
            <a:r>
              <a:rPr lang="en-GB" sz="2600" kern="0" dirty="0" smtClean="0">
                <a:solidFill>
                  <a:schemeClr val="tx1"/>
                </a:solidFill>
                <a:latin typeface="Algerian" pitchFamily="82" charset="0"/>
              </a:rPr>
              <a:t>I</a:t>
            </a:r>
            <a:endParaRPr lang="en-US" sz="2600" dirty="0">
              <a:solidFill>
                <a:schemeClr val="tx1"/>
              </a:solidFill>
              <a:latin typeface="Algerian" pitchFamily="82" charset="0"/>
            </a:endParaRPr>
          </a:p>
        </p:txBody>
      </p:sp>
      <p:sp>
        <p:nvSpPr>
          <p:cNvPr id="20" name="TextBox 19"/>
          <p:cNvSpPr txBox="1"/>
          <p:nvPr/>
        </p:nvSpPr>
        <p:spPr>
          <a:xfrm>
            <a:off x="4583112" y="4694237"/>
            <a:ext cx="3124200" cy="359401"/>
          </a:xfrm>
          <a:prstGeom prst="rect">
            <a:avLst/>
          </a:prstGeom>
          <a:noFill/>
        </p:spPr>
        <p:txBody>
          <a:bodyPr wrap="square" lIns="100782" tIns="50391" rIns="100782" bIns="50391">
            <a:spAutoFit/>
          </a:bodyPr>
          <a:lstStyle/>
          <a:p>
            <a:pPr marL="377940" indent="-377940" algn="just" hangingPunct="1">
              <a:spcBef>
                <a:spcPts val="715"/>
              </a:spcBef>
              <a:defRPr/>
            </a:pPr>
            <a:r>
              <a:rPr lang="en-GB" kern="0" dirty="0" smtClean="0">
                <a:solidFill>
                  <a:schemeClr val="tx1"/>
                </a:solidFill>
                <a:latin typeface="Arial" panose="020B0604020202020204" pitchFamily="34" charset="0"/>
              </a:rPr>
              <a:t>   (</a:t>
            </a:r>
            <a:r>
              <a:rPr lang="en-GB" kern="0" dirty="0">
                <a:solidFill>
                  <a:schemeClr val="tx1"/>
                </a:solidFill>
                <a:latin typeface="Arial" panose="020B0604020202020204" pitchFamily="34" charset="0"/>
              </a:rPr>
              <a:t>Transportation Charges)</a:t>
            </a:r>
            <a:endParaRPr lang="en-US" dirty="0">
              <a:solidFill>
                <a:schemeClr val="tx1"/>
              </a:solidFill>
              <a:latin typeface="Arial" panose="020B0604020202020204" pitchFamily="34" charset="0"/>
            </a:endParaRPr>
          </a:p>
        </p:txBody>
      </p:sp>
      <p:sp>
        <p:nvSpPr>
          <p:cNvPr id="22" name="TextBox 21"/>
          <p:cNvSpPr txBox="1"/>
          <p:nvPr/>
        </p:nvSpPr>
        <p:spPr>
          <a:xfrm>
            <a:off x="7021513" y="4215569"/>
            <a:ext cx="2895600" cy="788686"/>
          </a:xfrm>
          <a:prstGeom prst="rect">
            <a:avLst/>
          </a:prstGeom>
          <a:noFill/>
        </p:spPr>
        <p:txBody>
          <a:bodyPr wrap="square" lIns="100782" tIns="50391" rIns="100782" bIns="50391">
            <a:spAutoFit/>
          </a:bodyPr>
          <a:lstStyle/>
          <a:p>
            <a:pPr marL="377940" indent="-377940" algn="ctr" hangingPunct="1">
              <a:spcBef>
                <a:spcPts val="715"/>
              </a:spcBef>
              <a:defRPr/>
            </a:pPr>
            <a:r>
              <a:rPr lang="en-GB" sz="2600" kern="0" dirty="0" smtClean="0">
                <a:solidFill>
                  <a:schemeClr val="tx1"/>
                </a:solidFill>
                <a:latin typeface="Times New Roman" pitchFamily="18" charset="0"/>
                <a:cs typeface="Times New Roman" pitchFamily="18" charset="0"/>
              </a:rPr>
              <a:t>		</a:t>
            </a:r>
            <a:r>
              <a:rPr lang="en-GB" sz="2300" b="1" kern="0" dirty="0" smtClean="0">
                <a:solidFill>
                  <a:schemeClr val="tx1"/>
                </a:solidFill>
                <a:latin typeface="Times New Roman" pitchFamily="18" charset="0"/>
                <a:cs typeface="Times New Roman" pitchFamily="18" charset="0"/>
              </a:rPr>
              <a:t>Blocks</a:t>
            </a:r>
            <a:r>
              <a:rPr lang="en-GB" sz="2600" kern="0" dirty="0" smtClean="0">
                <a:solidFill>
                  <a:schemeClr val="tx1"/>
                </a:solidFill>
                <a:latin typeface="Times New Roman" pitchFamily="18" charset="0"/>
                <a:cs typeface="Times New Roman" pitchFamily="18" charset="0"/>
              </a:rPr>
              <a:t>                 </a:t>
            </a:r>
            <a:r>
              <a:rPr lang="en-GB" sz="2200" kern="0" dirty="0" smtClean="0">
                <a:solidFill>
                  <a:schemeClr val="tx1"/>
                </a:solidFill>
                <a:latin typeface="Times New Roman" pitchFamily="18" charset="0"/>
                <a:cs typeface="Times New Roman" pitchFamily="18" charset="0"/>
              </a:rPr>
              <a:t>(</a:t>
            </a:r>
            <a:r>
              <a:rPr lang="en-GB" sz="2000" kern="0" dirty="0" smtClean="0">
                <a:solidFill>
                  <a:schemeClr val="tx1"/>
                </a:solidFill>
                <a:latin typeface="Arial" pitchFamily="34" charset="0"/>
                <a:cs typeface="Arial" pitchFamily="34" charset="0"/>
              </a:rPr>
              <a:t>AEOs</a:t>
            </a:r>
            <a:r>
              <a:rPr lang="en-GB" sz="2200" kern="0" dirty="0" smtClean="0">
                <a:solidFill>
                  <a:schemeClr val="tx1"/>
                </a:solidFill>
                <a:latin typeface="Times New Roman" pitchFamily="18" charset="0"/>
                <a:cs typeface="Times New Roman" pitchFamily="18" charset="0"/>
              </a:rPr>
              <a:t>)</a:t>
            </a:r>
            <a:endParaRPr lang="en-US" sz="2200" dirty="0">
              <a:solidFill>
                <a:schemeClr val="tx1"/>
              </a:solidFill>
              <a:latin typeface="Times New Roman" pitchFamily="18" charset="0"/>
              <a:cs typeface="Times New Roman" pitchFamily="18" charset="0"/>
            </a:endParaRPr>
          </a:p>
        </p:txBody>
      </p:sp>
      <p:sp>
        <p:nvSpPr>
          <p:cNvPr id="24" name="TextBox 23"/>
          <p:cNvSpPr txBox="1"/>
          <p:nvPr/>
        </p:nvSpPr>
        <p:spPr>
          <a:xfrm>
            <a:off x="5802312" y="5837237"/>
            <a:ext cx="3962399" cy="792596"/>
          </a:xfrm>
          <a:prstGeom prst="rect">
            <a:avLst/>
          </a:prstGeom>
          <a:noFill/>
        </p:spPr>
        <p:txBody>
          <a:bodyPr wrap="square" lIns="100782" tIns="50391" rIns="100782" bIns="50391">
            <a:spAutoFit/>
          </a:bodyPr>
          <a:lstStyle/>
          <a:p>
            <a:pPr marL="377940" indent="-377940" algn="ctr" hangingPunct="1">
              <a:spcBef>
                <a:spcPts val="715"/>
              </a:spcBef>
              <a:defRPr/>
            </a:pPr>
            <a:r>
              <a:rPr lang="en-US" sz="2200" b="1" dirty="0" smtClean="0">
                <a:solidFill>
                  <a:schemeClr val="tx1"/>
                </a:solidFill>
                <a:latin typeface="Arial" panose="020B0604020202020204" pitchFamily="34" charset="0"/>
              </a:rPr>
              <a:t>                      CCH</a:t>
            </a:r>
          </a:p>
          <a:p>
            <a:pPr marL="377940" indent="-377940" algn="ctr" hangingPunct="1">
              <a:spcBef>
                <a:spcPts val="715"/>
              </a:spcBef>
              <a:defRPr/>
            </a:pPr>
            <a:r>
              <a:rPr lang="en-US" sz="2000" dirty="0" smtClean="0">
                <a:solidFill>
                  <a:schemeClr val="tx1"/>
                </a:solidFill>
                <a:latin typeface="Arial" panose="020B0604020202020204" pitchFamily="34" charset="0"/>
              </a:rPr>
              <a:t>                         (Honorarium)</a:t>
            </a:r>
            <a:r>
              <a:rPr lang="en-US" sz="1600" b="1" dirty="0" smtClean="0">
                <a:solidFill>
                  <a:schemeClr val="tx1"/>
                </a:solidFill>
                <a:latin typeface="Arial" panose="020B0604020202020204" pitchFamily="34" charset="0"/>
              </a:rPr>
              <a:t> </a:t>
            </a:r>
            <a:endParaRPr lang="en-US" sz="1600" b="1" dirty="0">
              <a:solidFill>
                <a:schemeClr val="tx1"/>
              </a:solidFill>
              <a:latin typeface="Algerian" pitchFamily="82" charset="0"/>
            </a:endParaRPr>
          </a:p>
        </p:txBody>
      </p:sp>
      <p:sp>
        <p:nvSpPr>
          <p:cNvPr id="27" name="Rectangle 26"/>
          <p:cNvSpPr/>
          <p:nvPr/>
        </p:nvSpPr>
        <p:spPr>
          <a:xfrm>
            <a:off x="1459590" y="3551237"/>
            <a:ext cx="7086190" cy="228599"/>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sp>
        <p:nvSpPr>
          <p:cNvPr id="34" name="Down Arrow 33"/>
          <p:cNvSpPr/>
          <p:nvPr/>
        </p:nvSpPr>
        <p:spPr>
          <a:xfrm>
            <a:off x="1306512" y="3551237"/>
            <a:ext cx="457200" cy="838200"/>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sp>
        <p:nvSpPr>
          <p:cNvPr id="35" name="Down Arrow 34"/>
          <p:cNvSpPr/>
          <p:nvPr/>
        </p:nvSpPr>
        <p:spPr>
          <a:xfrm>
            <a:off x="3059112" y="3551237"/>
            <a:ext cx="457200" cy="837261"/>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sp>
        <p:nvSpPr>
          <p:cNvPr id="36" name="Down Arrow 35"/>
          <p:cNvSpPr/>
          <p:nvPr/>
        </p:nvSpPr>
        <p:spPr>
          <a:xfrm>
            <a:off x="5726112" y="3551237"/>
            <a:ext cx="457199" cy="762000"/>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sp>
        <p:nvSpPr>
          <p:cNvPr id="37" name="Down Arrow 36"/>
          <p:cNvSpPr/>
          <p:nvPr/>
        </p:nvSpPr>
        <p:spPr>
          <a:xfrm>
            <a:off x="8393113" y="3551237"/>
            <a:ext cx="457200" cy="762000"/>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sp>
        <p:nvSpPr>
          <p:cNvPr id="38" name="Down Arrow 37"/>
          <p:cNvSpPr/>
          <p:nvPr/>
        </p:nvSpPr>
        <p:spPr>
          <a:xfrm>
            <a:off x="8469312" y="5075237"/>
            <a:ext cx="380999" cy="685800"/>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sp>
        <p:nvSpPr>
          <p:cNvPr id="39" name="Down Arrow 38"/>
          <p:cNvSpPr/>
          <p:nvPr/>
        </p:nvSpPr>
        <p:spPr>
          <a:xfrm>
            <a:off x="3059112" y="4846637"/>
            <a:ext cx="457200" cy="685800"/>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sp>
        <p:nvSpPr>
          <p:cNvPr id="41" name="Down Arrow 40"/>
          <p:cNvSpPr/>
          <p:nvPr/>
        </p:nvSpPr>
        <p:spPr>
          <a:xfrm>
            <a:off x="4811712" y="2789237"/>
            <a:ext cx="381000" cy="685799"/>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pic>
        <p:nvPicPr>
          <p:cNvPr id="25"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2396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34949" y="274637"/>
            <a:ext cx="9072563" cy="951646"/>
          </a:xfrm>
          <a:prstGeom prst="rect">
            <a:avLst/>
          </a:prstGeom>
        </p:spPr>
        <p:txBody>
          <a:bodyPr lIns="100794" tIns="50397" rIns="100794" bIns="50397"/>
          <a:lstStyle/>
          <a:p>
            <a:pPr algn="ctr" eaLnBrk="1" hangingPunct="1">
              <a:buClr>
                <a:srgbClr val="000000"/>
              </a:buClr>
              <a:buSzPct val="100000"/>
              <a:buFont typeface="Times New Roman" pitchFamily="18" charset="0"/>
              <a:buNone/>
              <a:defRPr/>
            </a:pPr>
            <a:r>
              <a:rPr lang="en-GB" sz="3600" b="1" kern="0" dirty="0" smtClean="0">
                <a:solidFill>
                  <a:schemeClr val="tx1"/>
                </a:solidFill>
                <a:latin typeface="Copperplate Gothic Bold" pitchFamily="34" charset="0"/>
                <a:ea typeface="+mj-ea"/>
                <a:cs typeface="Times New Roman" pitchFamily="18" charset="0"/>
              </a:rPr>
              <a:t>Food </a:t>
            </a:r>
            <a:r>
              <a:rPr lang="en-GB" sz="3600" b="1" kern="0" dirty="0">
                <a:solidFill>
                  <a:schemeClr val="tx1"/>
                </a:solidFill>
                <a:latin typeface="Copperplate Gothic Bold" pitchFamily="34" charset="0"/>
                <a:ea typeface="+mj-ea"/>
                <a:cs typeface="Times New Roman" pitchFamily="18" charset="0"/>
              </a:rPr>
              <a:t>Grain Flow Chart</a:t>
            </a:r>
            <a:endParaRPr lang="en-US" sz="3600" b="1" kern="0" dirty="0">
              <a:solidFill>
                <a:schemeClr val="tx1"/>
              </a:solidFill>
              <a:latin typeface="Copperplate Gothic Bold" pitchFamily="34" charset="0"/>
              <a:ea typeface="+mj-ea"/>
              <a:cs typeface="Times New Roman" pitchFamily="18" charset="0"/>
            </a:endParaRPr>
          </a:p>
        </p:txBody>
      </p:sp>
      <p:sp>
        <p:nvSpPr>
          <p:cNvPr id="11267" name="TextBox 10"/>
          <p:cNvSpPr txBox="1">
            <a:spLocks noChangeArrowheads="1"/>
          </p:cNvSpPr>
          <p:nvPr/>
        </p:nvSpPr>
        <p:spPr bwMode="auto">
          <a:xfrm>
            <a:off x="2297112" y="1427939"/>
            <a:ext cx="1371600" cy="531127"/>
          </a:xfrm>
          <a:prstGeom prst="rect">
            <a:avLst/>
          </a:prstGeom>
          <a:noFill/>
          <a:ln w="9525">
            <a:noFill/>
            <a:miter lim="800000"/>
            <a:headEnd/>
            <a:tailEnd/>
          </a:ln>
        </p:spPr>
        <p:txBody>
          <a:bodyPr wrap="square" lIns="100794" tIns="50397" rIns="100794" bIns="50397">
            <a:spAutoFit/>
          </a:bodyPr>
          <a:lstStyle/>
          <a:p>
            <a:pPr eaLnBrk="1" hangingPunct="1"/>
            <a:r>
              <a:rPr lang="en-US" altLang="en-US" sz="3000" b="1" dirty="0" smtClean="0">
                <a:solidFill>
                  <a:schemeClr val="accent2">
                    <a:lumMod val="75000"/>
                  </a:schemeClr>
                </a:solidFill>
                <a:latin typeface="Times New Roman" pitchFamily="18" charset="0"/>
                <a:cs typeface="Times New Roman" pitchFamily="18" charset="0"/>
              </a:rPr>
              <a:t>   FCI</a:t>
            </a:r>
            <a:endParaRPr lang="en-US" altLang="en-US" sz="3000" b="1" dirty="0">
              <a:solidFill>
                <a:schemeClr val="accent2">
                  <a:lumMod val="75000"/>
                </a:schemeClr>
              </a:solidFill>
              <a:latin typeface="Times New Roman" pitchFamily="18" charset="0"/>
              <a:cs typeface="Times New Roman" pitchFamily="18" charset="0"/>
            </a:endParaRPr>
          </a:p>
        </p:txBody>
      </p:sp>
      <p:sp>
        <p:nvSpPr>
          <p:cNvPr id="11268" name="AutoShape 12"/>
          <p:cNvSpPr>
            <a:spLocks noChangeArrowheads="1"/>
          </p:cNvSpPr>
          <p:nvPr/>
        </p:nvSpPr>
        <p:spPr bwMode="auto">
          <a:xfrm>
            <a:off x="2754312" y="2027237"/>
            <a:ext cx="459333" cy="998567"/>
          </a:xfrm>
          <a:prstGeom prst="downArrow">
            <a:avLst>
              <a:gd name="adj1" fmla="val 50000"/>
              <a:gd name="adj2" fmla="val 74931"/>
            </a:avLst>
          </a:prstGeom>
          <a:solidFill>
            <a:schemeClr val="accent1"/>
          </a:solidFill>
          <a:ln w="9525">
            <a:solidFill>
              <a:schemeClr val="tx1"/>
            </a:solidFill>
            <a:miter lim="800000"/>
            <a:headEnd/>
            <a:tailEnd/>
          </a:ln>
        </p:spPr>
        <p:txBody>
          <a:bodyPr vert="eaVert" wrap="none" lIns="100794" tIns="50397" rIns="100794" bIns="50397" anchor="ctr"/>
          <a:lstStyle/>
          <a:p>
            <a:pPr eaLnBrk="1" hangingPunct="1"/>
            <a:endParaRPr lang="en-US" altLang="en-US"/>
          </a:p>
        </p:txBody>
      </p:sp>
      <p:sp>
        <p:nvSpPr>
          <p:cNvPr id="11269" name="TextBox 12"/>
          <p:cNvSpPr txBox="1">
            <a:spLocks noChangeArrowheads="1"/>
          </p:cNvSpPr>
          <p:nvPr/>
        </p:nvSpPr>
        <p:spPr bwMode="auto">
          <a:xfrm>
            <a:off x="239711" y="3246437"/>
            <a:ext cx="4953001" cy="545426"/>
          </a:xfrm>
          <a:prstGeom prst="rect">
            <a:avLst/>
          </a:prstGeom>
          <a:noFill/>
          <a:ln w="9525">
            <a:noFill/>
            <a:miter lim="800000"/>
            <a:headEnd/>
            <a:tailEnd/>
          </a:ln>
        </p:spPr>
        <p:txBody>
          <a:bodyPr wrap="square" lIns="100794" tIns="50397" rIns="100794" bIns="50397">
            <a:spAutoFit/>
          </a:bodyPr>
          <a:lstStyle/>
          <a:p>
            <a:pPr algn="ctr" eaLnBrk="1" hangingPunct="1"/>
            <a:r>
              <a:rPr lang="en-US" altLang="en-US" sz="3100" b="1" dirty="0" smtClean="0">
                <a:solidFill>
                  <a:schemeClr val="accent6"/>
                </a:solidFill>
                <a:latin typeface="Times New Roman" pitchFamily="18" charset="0"/>
                <a:cs typeface="Times New Roman" pitchFamily="18" charset="0"/>
              </a:rPr>
              <a:t>        </a:t>
            </a:r>
            <a:r>
              <a:rPr lang="en-US" altLang="en-US" sz="2800" b="1" dirty="0" smtClean="0">
                <a:solidFill>
                  <a:schemeClr val="accent2">
                    <a:lumMod val="75000"/>
                  </a:schemeClr>
                </a:solidFill>
                <a:latin typeface="Times New Roman" pitchFamily="18" charset="0"/>
                <a:cs typeface="Times New Roman" pitchFamily="18" charset="0"/>
              </a:rPr>
              <a:t>SUPPLYCO  GODOWNS</a:t>
            </a:r>
            <a:endParaRPr lang="en-US" altLang="en-US" sz="2800" b="1" dirty="0">
              <a:solidFill>
                <a:schemeClr val="accent2">
                  <a:lumMod val="75000"/>
                </a:schemeClr>
              </a:solidFill>
              <a:latin typeface="Times New Roman" pitchFamily="18" charset="0"/>
              <a:cs typeface="Times New Roman" pitchFamily="18" charset="0"/>
            </a:endParaRPr>
          </a:p>
        </p:txBody>
      </p:sp>
      <p:sp>
        <p:nvSpPr>
          <p:cNvPr id="11270" name="AutoShape 12"/>
          <p:cNvSpPr>
            <a:spLocks noChangeArrowheads="1"/>
          </p:cNvSpPr>
          <p:nvPr/>
        </p:nvSpPr>
        <p:spPr bwMode="auto">
          <a:xfrm>
            <a:off x="2754312" y="4008437"/>
            <a:ext cx="457199" cy="914400"/>
          </a:xfrm>
          <a:prstGeom prst="downArrow">
            <a:avLst>
              <a:gd name="adj1" fmla="val 50000"/>
              <a:gd name="adj2" fmla="val 74931"/>
            </a:avLst>
          </a:prstGeom>
          <a:solidFill>
            <a:schemeClr val="accent1"/>
          </a:solidFill>
          <a:ln w="9525">
            <a:solidFill>
              <a:schemeClr val="tx1"/>
            </a:solidFill>
            <a:miter lim="800000"/>
            <a:headEnd/>
            <a:tailEnd/>
          </a:ln>
        </p:spPr>
        <p:txBody>
          <a:bodyPr vert="eaVert" wrap="none" lIns="100794" tIns="50397" rIns="100794" bIns="50397" anchor="ctr"/>
          <a:lstStyle/>
          <a:p>
            <a:pPr eaLnBrk="1" hangingPunct="1"/>
            <a:endParaRPr lang="en-US" altLang="en-US"/>
          </a:p>
        </p:txBody>
      </p:sp>
      <p:sp>
        <p:nvSpPr>
          <p:cNvPr id="11271" name="TextBox 14"/>
          <p:cNvSpPr txBox="1">
            <a:spLocks noChangeArrowheads="1"/>
          </p:cNvSpPr>
          <p:nvPr/>
        </p:nvSpPr>
        <p:spPr bwMode="auto">
          <a:xfrm>
            <a:off x="-84005" y="4999037"/>
            <a:ext cx="6216385" cy="502529"/>
          </a:xfrm>
          <a:prstGeom prst="rect">
            <a:avLst/>
          </a:prstGeom>
          <a:noFill/>
          <a:ln w="9525">
            <a:noFill/>
            <a:miter lim="800000"/>
            <a:headEnd/>
            <a:tailEnd/>
          </a:ln>
        </p:spPr>
        <p:txBody>
          <a:bodyPr wrap="square" lIns="100794" tIns="50397" rIns="100794" bIns="50397">
            <a:spAutoFit/>
          </a:bodyPr>
          <a:lstStyle/>
          <a:p>
            <a:pPr algn="ctr" eaLnBrk="1" hangingPunct="1"/>
            <a:r>
              <a:rPr lang="en-US" altLang="en-US" sz="2800" b="1" dirty="0" smtClean="0">
                <a:solidFill>
                  <a:schemeClr val="accent2">
                    <a:lumMod val="75000"/>
                  </a:schemeClr>
                </a:solidFill>
                <a:latin typeface="Times New Roman" pitchFamily="18" charset="0"/>
                <a:cs typeface="Times New Roman" pitchFamily="18" charset="0"/>
              </a:rPr>
              <a:t>SUPPLYCO  OUTLETS</a:t>
            </a:r>
            <a:endParaRPr lang="en-US" altLang="en-US" sz="2800" b="1" dirty="0">
              <a:solidFill>
                <a:schemeClr val="accent2">
                  <a:lumMod val="75000"/>
                </a:schemeClr>
              </a:solidFill>
              <a:latin typeface="Times New Roman" pitchFamily="18" charset="0"/>
              <a:cs typeface="Times New Roman" pitchFamily="18" charset="0"/>
            </a:endParaRPr>
          </a:p>
        </p:txBody>
      </p:sp>
      <p:sp>
        <p:nvSpPr>
          <p:cNvPr id="11272" name="TextBox 15"/>
          <p:cNvSpPr txBox="1">
            <a:spLocks noChangeArrowheads="1"/>
          </p:cNvSpPr>
          <p:nvPr/>
        </p:nvSpPr>
        <p:spPr bwMode="auto">
          <a:xfrm rot="10800000" flipV="1">
            <a:off x="-252015" y="6605603"/>
            <a:ext cx="6216385" cy="473868"/>
          </a:xfrm>
          <a:prstGeom prst="rect">
            <a:avLst/>
          </a:prstGeom>
          <a:noFill/>
          <a:ln w="9525">
            <a:noFill/>
            <a:miter lim="800000"/>
            <a:headEnd/>
            <a:tailEnd/>
          </a:ln>
        </p:spPr>
        <p:txBody>
          <a:bodyPr wrap="square" lIns="100794" tIns="50397" rIns="100794" bIns="50397">
            <a:spAutoFit/>
          </a:bodyPr>
          <a:lstStyle/>
          <a:p>
            <a:pPr algn="ctr" eaLnBrk="1" hangingPunct="1"/>
            <a:r>
              <a:rPr lang="en-US" altLang="en-US" sz="2600" b="1" dirty="0" smtClean="0">
                <a:solidFill>
                  <a:schemeClr val="accent2">
                    <a:lumMod val="75000"/>
                  </a:schemeClr>
                </a:solidFill>
                <a:latin typeface="Times New Roman" pitchFamily="18" charset="0"/>
                <a:cs typeface="Times New Roman" pitchFamily="18" charset="0"/>
              </a:rPr>
              <a:t>   SCHOOLS</a:t>
            </a:r>
            <a:endParaRPr lang="en-US" altLang="en-US" sz="2600" b="1" dirty="0">
              <a:solidFill>
                <a:schemeClr val="accent2">
                  <a:lumMod val="75000"/>
                </a:schemeClr>
              </a:solidFill>
              <a:latin typeface="Times New Roman" pitchFamily="18" charset="0"/>
              <a:cs typeface="Times New Roman" pitchFamily="18" charset="0"/>
            </a:endParaRPr>
          </a:p>
        </p:txBody>
      </p:sp>
      <p:sp>
        <p:nvSpPr>
          <p:cNvPr id="11273" name="AutoShape 12"/>
          <p:cNvSpPr>
            <a:spLocks noChangeArrowheads="1"/>
          </p:cNvSpPr>
          <p:nvPr/>
        </p:nvSpPr>
        <p:spPr bwMode="auto">
          <a:xfrm>
            <a:off x="2754312" y="5608637"/>
            <a:ext cx="457200" cy="914400"/>
          </a:xfrm>
          <a:prstGeom prst="downArrow">
            <a:avLst>
              <a:gd name="adj1" fmla="val 50000"/>
              <a:gd name="adj2" fmla="val 74931"/>
            </a:avLst>
          </a:prstGeom>
          <a:solidFill>
            <a:schemeClr val="accent1"/>
          </a:solidFill>
          <a:ln w="9525">
            <a:solidFill>
              <a:schemeClr val="tx1"/>
            </a:solidFill>
            <a:miter lim="800000"/>
            <a:headEnd/>
            <a:tailEnd/>
          </a:ln>
        </p:spPr>
        <p:txBody>
          <a:bodyPr vert="eaVert" wrap="none" lIns="100794" tIns="50397" rIns="100794" bIns="50397" anchor="ctr"/>
          <a:lstStyle/>
          <a:p>
            <a:pPr eaLnBrk="1" hangingPunct="1"/>
            <a:endParaRPr lang="en-US" altLang="en-US"/>
          </a:p>
        </p:txBody>
      </p:sp>
      <p:pic>
        <p:nvPicPr>
          <p:cNvPr id="11274" name="Picture 29"/>
          <p:cNvPicPr>
            <a:picLocks noChangeAspect="1" noChangeArrowheads="1"/>
          </p:cNvPicPr>
          <p:nvPr/>
        </p:nvPicPr>
        <p:blipFill>
          <a:blip r:embed="rId2" cstate="print"/>
          <a:srcRect/>
          <a:stretch>
            <a:fillRect/>
          </a:stretch>
        </p:blipFill>
        <p:spPr bwMode="auto">
          <a:xfrm>
            <a:off x="315912" y="274637"/>
            <a:ext cx="924057" cy="1066800"/>
          </a:xfrm>
          <a:prstGeom prst="rect">
            <a:avLst/>
          </a:prstGeom>
          <a:noFill/>
          <a:ln w="9525">
            <a:noFill/>
            <a:round/>
            <a:headEnd/>
            <a:tailEnd/>
          </a:ln>
        </p:spPr>
      </p:pic>
      <p:sp>
        <p:nvSpPr>
          <p:cNvPr id="11275" name="AutoShape 12"/>
          <p:cNvSpPr>
            <a:spLocks noChangeArrowheads="1"/>
          </p:cNvSpPr>
          <p:nvPr/>
        </p:nvSpPr>
        <p:spPr bwMode="auto">
          <a:xfrm>
            <a:off x="6945312" y="2636836"/>
            <a:ext cx="304800" cy="304801"/>
          </a:xfrm>
          <a:prstGeom prst="downArrow">
            <a:avLst>
              <a:gd name="adj1" fmla="val 50000"/>
              <a:gd name="adj2" fmla="val 75000"/>
            </a:avLst>
          </a:prstGeom>
          <a:solidFill>
            <a:schemeClr val="accent1"/>
          </a:solidFill>
          <a:ln w="9525">
            <a:solidFill>
              <a:schemeClr val="tx1"/>
            </a:solidFill>
            <a:miter lim="800000"/>
            <a:headEnd/>
            <a:tailEnd/>
          </a:ln>
        </p:spPr>
        <p:txBody>
          <a:bodyPr vert="eaVert" wrap="none" lIns="100794" tIns="50397" rIns="100794" bIns="50397" anchor="ctr"/>
          <a:lstStyle/>
          <a:p>
            <a:pPr eaLnBrk="1" hangingPunct="1"/>
            <a:endParaRPr lang="en-US" altLang="en-US"/>
          </a:p>
        </p:txBody>
      </p:sp>
      <p:sp>
        <p:nvSpPr>
          <p:cNvPr id="11276" name="AutoShape 12"/>
          <p:cNvSpPr>
            <a:spLocks noChangeArrowheads="1"/>
          </p:cNvSpPr>
          <p:nvPr/>
        </p:nvSpPr>
        <p:spPr bwMode="auto">
          <a:xfrm>
            <a:off x="6869113" y="4160836"/>
            <a:ext cx="381000" cy="533401"/>
          </a:xfrm>
          <a:prstGeom prst="downArrow">
            <a:avLst>
              <a:gd name="adj1" fmla="val 50000"/>
              <a:gd name="adj2" fmla="val 75000"/>
            </a:avLst>
          </a:prstGeom>
          <a:solidFill>
            <a:schemeClr val="accent1"/>
          </a:solidFill>
          <a:ln w="9525">
            <a:solidFill>
              <a:schemeClr val="tx1"/>
            </a:solidFill>
            <a:miter lim="800000"/>
            <a:headEnd/>
            <a:tailEnd/>
          </a:ln>
        </p:spPr>
        <p:txBody>
          <a:bodyPr vert="eaVert" wrap="none" lIns="100794" tIns="50397" rIns="100794" bIns="50397" anchor="ctr"/>
          <a:lstStyle/>
          <a:p>
            <a:pPr eaLnBrk="1" hangingPunct="1"/>
            <a:endParaRPr lang="en-US" altLang="en-US"/>
          </a:p>
        </p:txBody>
      </p:sp>
      <p:pic>
        <p:nvPicPr>
          <p:cNvPr id="11277" name="Picture 14" descr="Foodgrain.JPG"/>
          <p:cNvPicPr>
            <a:picLocks noChangeAspect="1"/>
          </p:cNvPicPr>
          <p:nvPr/>
        </p:nvPicPr>
        <p:blipFill>
          <a:blip r:embed="rId3" cstate="print"/>
          <a:srcRect/>
          <a:stretch>
            <a:fillRect/>
          </a:stretch>
        </p:blipFill>
        <p:spPr bwMode="auto">
          <a:xfrm>
            <a:off x="5573712" y="2985372"/>
            <a:ext cx="2971800" cy="1175949"/>
          </a:xfrm>
          <a:prstGeom prst="rect">
            <a:avLst/>
          </a:prstGeom>
          <a:noFill/>
          <a:ln w="9525">
            <a:noFill/>
            <a:miter lim="800000"/>
            <a:headEnd/>
            <a:tailEnd/>
          </a:ln>
        </p:spPr>
      </p:pic>
      <p:sp>
        <p:nvSpPr>
          <p:cNvPr id="11278" name="AutoShape 12"/>
          <p:cNvSpPr>
            <a:spLocks noChangeArrowheads="1"/>
          </p:cNvSpPr>
          <p:nvPr/>
        </p:nvSpPr>
        <p:spPr bwMode="auto">
          <a:xfrm>
            <a:off x="7021512" y="5837237"/>
            <a:ext cx="304800" cy="457200"/>
          </a:xfrm>
          <a:prstGeom prst="downArrow">
            <a:avLst>
              <a:gd name="adj1" fmla="val 50000"/>
              <a:gd name="adj2" fmla="val 75000"/>
            </a:avLst>
          </a:prstGeom>
          <a:solidFill>
            <a:schemeClr val="accent1"/>
          </a:solidFill>
          <a:ln w="9525">
            <a:solidFill>
              <a:schemeClr val="tx1"/>
            </a:solidFill>
            <a:miter lim="800000"/>
            <a:headEnd/>
            <a:tailEnd/>
          </a:ln>
        </p:spPr>
        <p:txBody>
          <a:bodyPr vert="eaVert" wrap="none" lIns="100794" tIns="50397" rIns="100794" bIns="50397" anchor="ctr"/>
          <a:lstStyle/>
          <a:p>
            <a:pPr eaLnBrk="1" hangingPunct="1"/>
            <a:endParaRPr lang="en-US" altLang="en-US"/>
          </a:p>
        </p:txBody>
      </p:sp>
      <p:pic>
        <p:nvPicPr>
          <p:cNvPr id="11279" name="Picture 11" descr="supermarket.gif"/>
          <p:cNvPicPr>
            <a:picLocks noChangeAspect="1"/>
          </p:cNvPicPr>
          <p:nvPr/>
        </p:nvPicPr>
        <p:blipFill>
          <a:blip r:embed="rId4" cstate="print"/>
          <a:srcRect/>
          <a:stretch>
            <a:fillRect/>
          </a:stretch>
        </p:blipFill>
        <p:spPr bwMode="auto">
          <a:xfrm>
            <a:off x="5878511" y="4653051"/>
            <a:ext cx="2514601" cy="1260386"/>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6030912" y="6294437"/>
            <a:ext cx="2362200" cy="1127124"/>
          </a:xfrm>
          <a:prstGeom prst="rect">
            <a:avLst/>
          </a:prstGeom>
          <a:noFill/>
          <a:ln w="9525">
            <a:noFill/>
            <a:miter lim="800000"/>
            <a:headEnd/>
            <a:tailEnd/>
          </a:ln>
          <a:effectLst/>
        </p:spPr>
      </p:pic>
      <p:pic>
        <p:nvPicPr>
          <p:cNvPr id="1028" name="Picture 4"/>
          <p:cNvPicPr>
            <a:picLocks noChangeAspect="1" noChangeArrowheads="1"/>
          </p:cNvPicPr>
          <p:nvPr/>
        </p:nvPicPr>
        <p:blipFill>
          <a:blip r:embed="rId6" cstate="print"/>
          <a:srcRect/>
          <a:stretch>
            <a:fillRect/>
          </a:stretch>
        </p:blipFill>
        <p:spPr bwMode="auto">
          <a:xfrm>
            <a:off x="5497512" y="808037"/>
            <a:ext cx="3200400" cy="17224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712" y="2484437"/>
            <a:ext cx="9072563" cy="1259946"/>
          </a:xfrm>
        </p:spPr>
        <p:txBody>
          <a:bodyPr>
            <a:normAutofit fontScale="90000"/>
          </a:bodyPr>
          <a:lstStyle/>
          <a:p>
            <a:r>
              <a:rPr lang="en-US" b="1" dirty="0" smtClean="0">
                <a:latin typeface="Arial Black" pitchFamily="34" charset="0"/>
              </a:rPr>
              <a:t>PERFORMANCE </a:t>
            </a:r>
            <a:br>
              <a:rPr lang="en-US" b="1" dirty="0" smtClean="0">
                <a:latin typeface="Arial Black" pitchFamily="34" charset="0"/>
              </a:rPr>
            </a:br>
            <a:r>
              <a:rPr lang="en-US" b="1" dirty="0" smtClean="0">
                <a:latin typeface="Arial Black" pitchFamily="34" charset="0"/>
              </a:rPr>
              <a:t>2018-19</a:t>
            </a:r>
            <a:endParaRPr lang="en-US" b="1" dirty="0">
              <a:latin typeface="Arial Black"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801550" y="-20999"/>
            <a:ext cx="9240573" cy="1133836"/>
          </a:xfrm>
        </p:spPr>
        <p:txBody>
          <a:bodyPr>
            <a:normAutofit/>
          </a:bodyPr>
          <a:lstStyle/>
          <a:p>
            <a:pPr eaLnBrk="1" hangingPunct="1"/>
            <a:r>
              <a:rPr lang="en-US" altLang="en-US" sz="3500" b="1" dirty="0" smtClean="0">
                <a:latin typeface="Arial" pitchFamily="34" charset="0"/>
                <a:cs typeface="Arial" pitchFamily="34" charset="0"/>
              </a:rPr>
              <a:t>Budget for the year 2018-19</a:t>
            </a:r>
          </a:p>
        </p:txBody>
      </p:sp>
      <p:sp>
        <p:nvSpPr>
          <p:cNvPr id="6147" name="Content Placeholder 2"/>
          <p:cNvSpPr>
            <a:spLocks noGrp="1"/>
          </p:cNvSpPr>
          <p:nvPr>
            <p:ph idx="1"/>
          </p:nvPr>
        </p:nvSpPr>
        <p:spPr>
          <a:xfrm>
            <a:off x="672043" y="1036637"/>
            <a:ext cx="8940270" cy="5943600"/>
          </a:xfrm>
        </p:spPr>
        <p:txBody>
          <a:bodyPr/>
          <a:lstStyle/>
          <a:p>
            <a:pPr marL="0" indent="0" algn="ctr">
              <a:buNone/>
            </a:pPr>
            <a:r>
              <a:rPr lang="en-US" sz="3100" dirty="0" smtClean="0"/>
              <a:t>       (</a:t>
            </a:r>
            <a:r>
              <a:rPr lang="en-US" sz="2800" b="1" dirty="0" smtClean="0"/>
              <a:t>as approved by Department of SE&amp;L, MHRD)</a:t>
            </a:r>
          </a:p>
          <a:p>
            <a:pPr marL="0" indent="0" algn="ctr">
              <a:buNone/>
            </a:pPr>
            <a:endParaRPr lang="en-US" sz="3100" dirty="0" smtClean="0"/>
          </a:p>
          <a:p>
            <a:pPr marL="0" indent="0" algn="just">
              <a:buNone/>
            </a:pPr>
            <a:r>
              <a:rPr lang="en-US" sz="1800" dirty="0" smtClean="0"/>
              <a:t> </a:t>
            </a:r>
            <a:r>
              <a:rPr lang="en-US" sz="2000" dirty="0" smtClean="0"/>
              <a:t>The MDM-PAB Meeting that discussed the AWP&amp;B submitted by the State Government approved a total plan outlay of </a:t>
            </a:r>
            <a:r>
              <a:rPr lang="en-US" sz="2000" b="1" dirty="0" smtClean="0"/>
              <a:t>31977.22 lakh rupees </a:t>
            </a:r>
            <a:r>
              <a:rPr lang="en-US" sz="2000" dirty="0" smtClean="0"/>
              <a:t>for the year        2018-19. However due to revision in cooking cost w.e.f 01.4.2018 announced later,  the plan outlay was enhanced to </a:t>
            </a:r>
            <a:r>
              <a:rPr lang="en-US" sz="2000" b="1" dirty="0" smtClean="0"/>
              <a:t>33568.32 lakh rupees</a:t>
            </a:r>
            <a:endParaRPr lang="en-US" sz="1800" b="1" dirty="0" smtClean="0"/>
          </a:p>
          <a:p>
            <a:pPr marL="0" indent="0" algn="just">
              <a:buNone/>
            </a:pPr>
            <a:endParaRPr lang="en-US" sz="1800" dirty="0" smtClean="0"/>
          </a:p>
          <a:p>
            <a:pPr marL="0" indent="0" algn="just">
              <a:buNone/>
            </a:pPr>
            <a:endParaRPr lang="en-US" sz="1800" dirty="0" smtClean="0"/>
          </a:p>
        </p:txBody>
      </p:sp>
      <p:sp>
        <p:nvSpPr>
          <p:cNvPr id="6148" name="Slide Number Placeholder 3"/>
          <p:cNvSpPr>
            <a:spLocks noGrp="1"/>
          </p:cNvSpPr>
          <p:nvPr>
            <p:ph type="sldNum" sz="quarter" idx="12"/>
          </p:nvPr>
        </p:nvSpPr>
        <p:spPr bwMode="auto">
          <a:noFill/>
          <a:ln>
            <a:miter lim="800000"/>
            <a:headEnd/>
            <a:tailEnd/>
          </a:ln>
        </p:spPr>
        <p:txBody>
          <a:bodyPr/>
          <a:lstStyle/>
          <a:p>
            <a:fld id="{D912D3E6-A8B5-478A-98BB-F9D97EBBA2CB}" type="slidenum">
              <a:rPr lang="en-US" altLang="en-US"/>
              <a:pPr/>
              <a:t>13</a:t>
            </a:fld>
            <a:endParaRPr lang="en-US" altLang="en-US"/>
          </a:p>
        </p:txBody>
      </p:sp>
      <p:graphicFrame>
        <p:nvGraphicFramePr>
          <p:cNvPr id="2" name="Table 1"/>
          <p:cNvGraphicFramePr>
            <a:graphicFrameLocks noGrp="1"/>
          </p:cNvGraphicFramePr>
          <p:nvPr/>
        </p:nvGraphicFramePr>
        <p:xfrm>
          <a:off x="1344084" y="3779836"/>
          <a:ext cx="7392458" cy="2971801"/>
        </p:xfrm>
        <a:graphic>
          <a:graphicData uri="http://schemas.openxmlformats.org/drawingml/2006/table">
            <a:tbl>
              <a:tblPr firstRow="1" bandRow="1">
                <a:tableStyleId>{5C22544A-7EE6-4342-B048-85BDC9FD1C3A}</a:tableStyleId>
              </a:tblPr>
              <a:tblGrid>
                <a:gridCol w="2352146"/>
                <a:gridCol w="1344083"/>
                <a:gridCol w="1940520"/>
                <a:gridCol w="1755709"/>
              </a:tblGrid>
              <a:tr h="1613202">
                <a:tc>
                  <a:txBody>
                    <a:bodyPr/>
                    <a:lstStyle/>
                    <a:p>
                      <a:pPr algn="ctr"/>
                      <a:r>
                        <a:rPr lang="en-IN" sz="2200" dirty="0" smtClean="0"/>
                        <a:t>Item/Component</a:t>
                      </a:r>
                      <a:endParaRPr lang="en-IN" sz="2200" dirty="0"/>
                    </a:p>
                  </a:txBody>
                  <a:tcPr marL="100806" marR="100806" marT="50398" marB="50398"/>
                </a:tc>
                <a:tc>
                  <a:txBody>
                    <a:bodyPr/>
                    <a:lstStyle/>
                    <a:p>
                      <a:pPr algn="ctr"/>
                      <a:r>
                        <a:rPr lang="en-IN" sz="2200" dirty="0" smtClean="0"/>
                        <a:t>Centre share                   (in lakhs)</a:t>
                      </a:r>
                      <a:endParaRPr lang="en-IN" sz="2200" dirty="0"/>
                    </a:p>
                  </a:txBody>
                  <a:tcPr marL="100806" marR="100806" marT="50398" marB="50398"/>
                </a:tc>
                <a:tc>
                  <a:txBody>
                    <a:bodyPr/>
                    <a:lstStyle/>
                    <a:p>
                      <a:pPr algn="ctr"/>
                      <a:r>
                        <a:rPr lang="en-IN" sz="2200" dirty="0" smtClean="0"/>
                        <a:t>State mandatory share                        (in lakhs)</a:t>
                      </a:r>
                      <a:endParaRPr lang="en-IN" sz="2200" dirty="0"/>
                    </a:p>
                  </a:txBody>
                  <a:tcPr marL="100806" marR="100806" marT="50398" marB="50398"/>
                </a:tc>
                <a:tc>
                  <a:txBody>
                    <a:bodyPr/>
                    <a:lstStyle/>
                    <a:p>
                      <a:pPr algn="ctr"/>
                      <a:r>
                        <a:rPr lang="en-IN" sz="2200" dirty="0" smtClean="0"/>
                        <a:t>Total Plan Outlay                     ( in lakhs)</a:t>
                      </a:r>
                      <a:endParaRPr lang="en-IN" sz="2200" dirty="0"/>
                    </a:p>
                  </a:txBody>
                  <a:tcPr marL="100806" marR="100806" marT="50398" marB="50398"/>
                </a:tc>
              </a:tr>
              <a:tr h="777605">
                <a:tc>
                  <a:txBody>
                    <a:bodyPr/>
                    <a:lstStyle/>
                    <a:p>
                      <a:r>
                        <a:rPr lang="en-IN" sz="2200" dirty="0" smtClean="0"/>
                        <a:t>Recurring</a:t>
                      </a:r>
                      <a:endParaRPr lang="en-IN" sz="2200" dirty="0"/>
                    </a:p>
                  </a:txBody>
                  <a:tcPr marL="100806" marR="100806" marT="50398" marB="50398"/>
                </a:tc>
                <a:tc>
                  <a:txBody>
                    <a:bodyPr/>
                    <a:lstStyle/>
                    <a:p>
                      <a:r>
                        <a:rPr lang="en-IN" sz="2200" dirty="0" smtClean="0"/>
                        <a:t>21224.59</a:t>
                      </a:r>
                      <a:endParaRPr lang="en-IN" sz="2200" dirty="0"/>
                    </a:p>
                  </a:txBody>
                  <a:tcPr marL="100806" marR="100806" marT="50398" marB="50398"/>
                </a:tc>
                <a:tc>
                  <a:txBody>
                    <a:bodyPr/>
                    <a:lstStyle/>
                    <a:p>
                      <a:r>
                        <a:rPr lang="en-IN" sz="2200" dirty="0" smtClean="0"/>
                        <a:t>   12343.73</a:t>
                      </a:r>
                      <a:endParaRPr lang="en-IN" sz="2200" dirty="0"/>
                    </a:p>
                  </a:txBody>
                  <a:tcPr marL="100806" marR="100806" marT="50398" marB="50398"/>
                </a:tc>
                <a:tc>
                  <a:txBody>
                    <a:bodyPr/>
                    <a:lstStyle/>
                    <a:p>
                      <a:r>
                        <a:rPr lang="en-IN" sz="2200" dirty="0" smtClean="0"/>
                        <a:t>33568.32</a:t>
                      </a:r>
                      <a:endParaRPr lang="en-IN" sz="2200" dirty="0"/>
                    </a:p>
                  </a:txBody>
                  <a:tcPr marL="100806" marR="100806" marT="50398" marB="50398"/>
                </a:tc>
              </a:tr>
              <a:tr h="580994">
                <a:tc>
                  <a:txBody>
                    <a:bodyPr/>
                    <a:lstStyle/>
                    <a:p>
                      <a:r>
                        <a:rPr lang="en-IN" sz="2200" dirty="0" smtClean="0"/>
                        <a:t>Non-recurring</a:t>
                      </a:r>
                      <a:endParaRPr lang="en-IN" sz="2200" dirty="0"/>
                    </a:p>
                  </a:txBody>
                  <a:tcPr marL="100806" marR="100806" marT="50398" marB="50398"/>
                </a:tc>
                <a:tc>
                  <a:txBody>
                    <a:bodyPr/>
                    <a:lstStyle/>
                    <a:p>
                      <a:r>
                        <a:rPr lang="en-IN" sz="2200" dirty="0" smtClean="0"/>
                        <a:t>Nil</a:t>
                      </a:r>
                      <a:endParaRPr lang="en-IN" sz="2200" dirty="0"/>
                    </a:p>
                  </a:txBody>
                  <a:tcPr marL="100806" marR="100806" marT="50398" marB="50398"/>
                </a:tc>
                <a:tc>
                  <a:txBody>
                    <a:bodyPr/>
                    <a:lstStyle/>
                    <a:p>
                      <a:r>
                        <a:rPr lang="en-IN" sz="2200" dirty="0" smtClean="0"/>
                        <a:t>Nil</a:t>
                      </a:r>
                      <a:endParaRPr lang="en-IN" sz="2200" dirty="0"/>
                    </a:p>
                  </a:txBody>
                  <a:tcPr marL="100806" marR="100806" marT="50398" marB="50398"/>
                </a:tc>
                <a:tc>
                  <a:txBody>
                    <a:bodyPr/>
                    <a:lstStyle/>
                    <a:p>
                      <a:r>
                        <a:rPr lang="en-IN" sz="2200" dirty="0" smtClean="0"/>
                        <a:t>Nil</a:t>
                      </a:r>
                      <a:endParaRPr lang="en-IN" sz="2200" dirty="0"/>
                    </a:p>
                  </a:txBody>
                  <a:tcPr marL="100806" marR="100806" marT="50398" marB="50398"/>
                </a:tc>
              </a:tr>
            </a:tbl>
          </a:graphicData>
        </a:graphic>
      </p:graphicFrame>
      <p:pic>
        <p:nvPicPr>
          <p:cNvPr id="6" name="Picture 29"/>
          <p:cNvPicPr>
            <a:picLocks noChangeAspect="1" noChangeArrowheads="1"/>
          </p:cNvPicPr>
          <p:nvPr/>
        </p:nvPicPr>
        <p:blipFill>
          <a:blip r:embed="rId2" cstate="print"/>
          <a:srcRect/>
          <a:stretch>
            <a:fillRect/>
          </a:stretch>
        </p:blipFill>
        <p:spPr bwMode="auto">
          <a:xfrm>
            <a:off x="315912" y="274637"/>
            <a:ext cx="924057" cy="1066800"/>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001713" y="274637"/>
            <a:ext cx="8458200" cy="914399"/>
          </a:xfrm>
        </p:spPr>
        <p:txBody>
          <a:bodyPr/>
          <a:lstStyle/>
          <a:p>
            <a:pPr eaLnBrk="1" hangingPunct="1"/>
            <a:r>
              <a:rPr lang="en-US" altLang="en-US" sz="2000" b="1" dirty="0" smtClean="0">
                <a:latin typeface="Candara" pitchFamily="34" charset="0"/>
              </a:rPr>
              <a:t> </a:t>
            </a:r>
            <a:r>
              <a:rPr lang="en-US" altLang="en-US" sz="3500" b="1" dirty="0" smtClean="0">
                <a:latin typeface="Candara" pitchFamily="34" charset="0"/>
              </a:rPr>
              <a:t>STATE BUDGETARY ALLOCATION-2018-19 </a:t>
            </a:r>
            <a:endParaRPr lang="en-US" altLang="en-US" sz="3500" b="1" dirty="0" smtClean="0"/>
          </a:p>
        </p:txBody>
      </p:sp>
      <p:sp>
        <p:nvSpPr>
          <p:cNvPr id="7171" name="Content Placeholder 2"/>
          <p:cNvSpPr>
            <a:spLocks noGrp="1"/>
          </p:cNvSpPr>
          <p:nvPr>
            <p:ph idx="1"/>
          </p:nvPr>
        </p:nvSpPr>
        <p:spPr>
          <a:xfrm>
            <a:off x="620713" y="1189037"/>
            <a:ext cx="8915400" cy="5486400"/>
          </a:xfrm>
        </p:spPr>
        <p:txBody>
          <a:bodyPr/>
          <a:lstStyle/>
          <a:p>
            <a:pPr algn="just" eaLnBrk="1" hangingPunct="1">
              <a:defRPr/>
            </a:pPr>
            <a:endParaRPr lang="en-US" altLang="en-US" sz="2200" dirty="0" smtClean="0"/>
          </a:p>
          <a:p>
            <a:pPr algn="just" eaLnBrk="1" hangingPunct="1">
              <a:defRPr/>
            </a:pPr>
            <a:endParaRPr lang="en-US" altLang="en-US" sz="2200" dirty="0"/>
          </a:p>
          <a:p>
            <a:pPr marL="0" indent="0" algn="just">
              <a:buNone/>
              <a:defRPr/>
            </a:pPr>
            <a:endParaRPr lang="en-US" altLang="en-US" sz="2200" dirty="0" smtClean="0"/>
          </a:p>
          <a:p>
            <a:pPr marL="0" indent="0" algn="just">
              <a:buNone/>
              <a:defRPr/>
            </a:pPr>
            <a:endParaRPr lang="en-US" altLang="en-US" sz="2200" dirty="0"/>
          </a:p>
          <a:p>
            <a:pPr marL="0" indent="0" algn="just">
              <a:buNone/>
              <a:defRPr/>
            </a:pPr>
            <a:endParaRPr lang="en-US" altLang="en-US" sz="2200" dirty="0" smtClean="0"/>
          </a:p>
          <a:p>
            <a:pPr marL="0" indent="0" algn="just">
              <a:buNone/>
              <a:defRPr/>
            </a:pPr>
            <a:endParaRPr lang="en-US" altLang="en-US" sz="2000" dirty="0" smtClean="0"/>
          </a:p>
          <a:p>
            <a:pPr marL="0" indent="0" algn="just">
              <a:buNone/>
              <a:defRPr/>
            </a:pPr>
            <a:endParaRPr lang="en-US" altLang="en-US" sz="2000" dirty="0" smtClean="0"/>
          </a:p>
          <a:p>
            <a:pPr marL="0" indent="0" algn="just">
              <a:buNone/>
              <a:defRPr/>
            </a:pPr>
            <a:endParaRPr lang="en-US" altLang="en-US" sz="2000" dirty="0"/>
          </a:p>
          <a:p>
            <a:pPr algn="just" eaLnBrk="1" hangingPunct="1">
              <a:buFont typeface="Wingdings" panose="05000000000000000000" pitchFamily="2" charset="2"/>
              <a:buChar char="q"/>
              <a:defRPr/>
            </a:pPr>
            <a:r>
              <a:rPr lang="en-US" altLang="en-US" sz="2000" dirty="0" smtClean="0"/>
              <a:t>The allocation under plan heads is inclusive of the central assistance. Anticipating the central assistance, State Government makes advance provision for Centre share in its budget much before the funds are sanctioned/released by MHRD. </a:t>
            </a:r>
          </a:p>
          <a:p>
            <a:pPr algn="just" eaLnBrk="1" hangingPunct="1">
              <a:buFont typeface="Wingdings" panose="05000000000000000000" pitchFamily="2" charset="2"/>
              <a:buChar char="q"/>
              <a:defRPr/>
            </a:pPr>
            <a:r>
              <a:rPr lang="en-US" altLang="en-US" sz="2000" dirty="0" smtClean="0"/>
              <a:t>State Budget was passed in February 2018 and administrative sanction for the utilization of the entire amount allocated for MDMS was given to Nodal Department on 2</a:t>
            </a:r>
            <a:r>
              <a:rPr lang="en-US" altLang="en-US" sz="2000" baseline="30000" dirty="0" smtClean="0"/>
              <a:t>nd</a:t>
            </a:r>
            <a:r>
              <a:rPr lang="en-US" altLang="en-US" sz="2000" dirty="0" smtClean="0"/>
              <a:t> June 2019.</a:t>
            </a:r>
          </a:p>
        </p:txBody>
      </p:sp>
      <p:sp>
        <p:nvSpPr>
          <p:cNvPr id="7172" name="Slide Number Placeholder 3"/>
          <p:cNvSpPr>
            <a:spLocks noGrp="1"/>
          </p:cNvSpPr>
          <p:nvPr>
            <p:ph type="sldNum" sz="quarter" idx="12"/>
          </p:nvPr>
        </p:nvSpPr>
        <p:spPr bwMode="auto">
          <a:noFill/>
          <a:ln>
            <a:miter lim="800000"/>
            <a:headEnd/>
            <a:tailEnd/>
          </a:ln>
        </p:spPr>
        <p:txBody>
          <a:bodyPr/>
          <a:lstStyle/>
          <a:p>
            <a:fld id="{C8F172C1-D867-4B9F-B1F5-B1C25A07E34E}" type="slidenum">
              <a:rPr lang="en-US" altLang="en-US"/>
              <a:pPr/>
              <a:t>14</a:t>
            </a:fld>
            <a:endParaRPr lang="en-US" altLang="en-US"/>
          </a:p>
        </p:txBody>
      </p:sp>
      <p:graphicFrame>
        <p:nvGraphicFramePr>
          <p:cNvPr id="2" name="Table 1"/>
          <p:cNvGraphicFramePr>
            <a:graphicFrameLocks noGrp="1"/>
          </p:cNvGraphicFramePr>
          <p:nvPr/>
        </p:nvGraphicFramePr>
        <p:xfrm>
          <a:off x="1154112" y="1427938"/>
          <a:ext cx="8086460" cy="2267903"/>
        </p:xfrm>
        <a:graphic>
          <a:graphicData uri="http://schemas.openxmlformats.org/drawingml/2006/table">
            <a:tbl>
              <a:tblPr firstRow="1" bandRow="1">
                <a:tableStyleId>{5C22544A-7EE6-4342-B048-85BDC9FD1C3A}</a:tableStyleId>
              </a:tblPr>
              <a:tblGrid>
                <a:gridCol w="2695487"/>
                <a:gridCol w="2560712"/>
                <a:gridCol w="2830261"/>
              </a:tblGrid>
              <a:tr h="1337533">
                <a:tc>
                  <a:txBody>
                    <a:bodyPr/>
                    <a:lstStyle/>
                    <a:p>
                      <a:pPr algn="ctr"/>
                      <a:r>
                        <a:rPr lang="en-IN" sz="2200" dirty="0" smtClean="0"/>
                        <a:t>Item/Component</a:t>
                      </a:r>
                      <a:endParaRPr lang="en-IN" sz="2200" dirty="0"/>
                    </a:p>
                  </a:txBody>
                  <a:tcPr marL="100806" marR="100806" marT="50398" marB="50398"/>
                </a:tc>
                <a:tc>
                  <a:txBody>
                    <a:bodyPr/>
                    <a:lstStyle/>
                    <a:p>
                      <a:pPr algn="ctr"/>
                      <a:r>
                        <a:rPr lang="en-IN" sz="2200" dirty="0" smtClean="0"/>
                        <a:t>Allocation under Plan Heads                            ( in lakhs)</a:t>
                      </a:r>
                      <a:endParaRPr lang="en-IN" sz="2200" dirty="0"/>
                    </a:p>
                  </a:txBody>
                  <a:tcPr marL="100806" marR="100806" marT="50398" marB="50398"/>
                </a:tc>
                <a:tc>
                  <a:txBody>
                    <a:bodyPr/>
                    <a:lstStyle/>
                    <a:p>
                      <a:pPr algn="ctr"/>
                      <a:r>
                        <a:rPr lang="en-IN" sz="2200" dirty="0" smtClean="0"/>
                        <a:t>Allocation under Non Plan (in lakhs)</a:t>
                      </a:r>
                      <a:endParaRPr lang="en-IN" sz="2200" dirty="0"/>
                    </a:p>
                  </a:txBody>
                  <a:tcPr marL="100806" marR="100806" marT="50398" marB="50398"/>
                </a:tc>
              </a:tr>
              <a:tr h="486377">
                <a:tc>
                  <a:txBody>
                    <a:bodyPr/>
                    <a:lstStyle/>
                    <a:p>
                      <a:r>
                        <a:rPr lang="en-IN" sz="2200" dirty="0" smtClean="0"/>
                        <a:t>Recurring </a:t>
                      </a:r>
                      <a:endParaRPr lang="en-IN" sz="2200" dirty="0"/>
                    </a:p>
                  </a:txBody>
                  <a:tcPr marL="100806" marR="100806" marT="50398" marB="50398"/>
                </a:tc>
                <a:tc>
                  <a:txBody>
                    <a:bodyPr/>
                    <a:lstStyle/>
                    <a:p>
                      <a:r>
                        <a:rPr lang="en-IN" sz="2200" dirty="0" smtClean="0"/>
                        <a:t>60512</a:t>
                      </a:r>
                      <a:endParaRPr lang="en-IN" sz="2200" dirty="0"/>
                    </a:p>
                  </a:txBody>
                  <a:tcPr marL="100806" marR="100806" marT="50398" marB="50398"/>
                </a:tc>
                <a:tc>
                  <a:txBody>
                    <a:bodyPr/>
                    <a:lstStyle/>
                    <a:p>
                      <a:r>
                        <a:rPr lang="en-IN" sz="2200" dirty="0" smtClean="0"/>
                        <a:t>3100</a:t>
                      </a:r>
                      <a:endParaRPr lang="en-IN" sz="2200" dirty="0"/>
                    </a:p>
                  </a:txBody>
                  <a:tcPr marL="100806" marR="100806" marT="50398" marB="50398"/>
                </a:tc>
              </a:tr>
              <a:tr h="443993">
                <a:tc>
                  <a:txBody>
                    <a:bodyPr/>
                    <a:lstStyle/>
                    <a:p>
                      <a:r>
                        <a:rPr lang="en-IN" sz="2200" dirty="0" smtClean="0"/>
                        <a:t>Non Recurring</a:t>
                      </a:r>
                      <a:endParaRPr lang="en-IN" sz="2200" dirty="0"/>
                    </a:p>
                  </a:txBody>
                  <a:tcPr marL="100806" marR="100806" marT="50398" marB="50398"/>
                </a:tc>
                <a:tc>
                  <a:txBody>
                    <a:bodyPr/>
                    <a:lstStyle/>
                    <a:p>
                      <a:r>
                        <a:rPr lang="en-IN" sz="2200" dirty="0" smtClean="0"/>
                        <a:t>21097.09</a:t>
                      </a:r>
                      <a:endParaRPr lang="en-IN" sz="2200" dirty="0"/>
                    </a:p>
                  </a:txBody>
                  <a:tcPr marL="100806" marR="100806" marT="50398" marB="50398"/>
                </a:tc>
                <a:tc>
                  <a:txBody>
                    <a:bodyPr/>
                    <a:lstStyle/>
                    <a:p>
                      <a:r>
                        <a:rPr lang="en-IN" sz="2200" dirty="0" smtClean="0"/>
                        <a:t>Nil</a:t>
                      </a:r>
                      <a:endParaRPr lang="en-IN" sz="2200" dirty="0"/>
                    </a:p>
                  </a:txBody>
                  <a:tcPr marL="100806" marR="100806" marT="50398" marB="50398"/>
                </a:tc>
              </a:tr>
            </a:tbl>
          </a:graphicData>
        </a:graphic>
      </p:graphicFrame>
      <p:pic>
        <p:nvPicPr>
          <p:cNvPr id="6" name="Picture 29"/>
          <p:cNvPicPr>
            <a:picLocks noChangeAspect="1" noChangeArrowheads="1"/>
          </p:cNvPicPr>
          <p:nvPr/>
        </p:nvPicPr>
        <p:blipFill>
          <a:blip r:embed="rId2" cstate="print"/>
          <a:srcRect/>
          <a:stretch>
            <a:fillRect/>
          </a:stretch>
        </p:blipFill>
        <p:spPr bwMode="auto">
          <a:xfrm>
            <a:off x="315912" y="274637"/>
            <a:ext cx="924057" cy="1066800"/>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 xmlns:p14="http://schemas.microsoft.com/office/powerpoint/2010/main" val="3999292739"/>
              </p:ext>
            </p:extLst>
          </p:nvPr>
        </p:nvGraphicFramePr>
        <p:xfrm>
          <a:off x="327025" y="1112837"/>
          <a:ext cx="9437688" cy="61722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15912" y="198437"/>
            <a:ext cx="9601200" cy="607539"/>
          </a:xfrm>
          <a:prstGeom prst="rect">
            <a:avLst/>
          </a:prstGeom>
          <a:noFill/>
        </p:spPr>
        <p:txBody>
          <a:bodyPr wrap="square" rtlCol="0">
            <a:spAutoFit/>
          </a:bodyPr>
          <a:lstStyle/>
          <a:p>
            <a:pPr algn="ctr"/>
            <a:r>
              <a:rPr lang="en-GB" sz="3600" b="1" dirty="0" smtClean="0">
                <a:solidFill>
                  <a:schemeClr val="tx1"/>
                </a:solidFill>
              </a:rPr>
              <a:t>INSTITUTIONS COVERED</a:t>
            </a:r>
            <a:endParaRPr lang="en-GB" sz="3600" b="1" dirty="0">
              <a:solidFill>
                <a:schemeClr val="tx1"/>
              </a:solidFill>
            </a:endParaRPr>
          </a:p>
        </p:txBody>
      </p:sp>
      <p:pic>
        <p:nvPicPr>
          <p:cNvPr id="6" name="Picture 29"/>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3512" y="274637"/>
            <a:ext cx="923960" cy="923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8" name="TextBox 7"/>
          <p:cNvSpPr txBox="1"/>
          <p:nvPr/>
        </p:nvSpPr>
        <p:spPr>
          <a:xfrm>
            <a:off x="6564312" y="1265237"/>
            <a:ext cx="3048000" cy="435825"/>
          </a:xfrm>
          <a:prstGeom prst="rect">
            <a:avLst/>
          </a:prstGeom>
          <a:noFill/>
        </p:spPr>
        <p:txBody>
          <a:bodyPr wrap="square" rtlCol="0">
            <a:spAutoFit/>
          </a:bodyPr>
          <a:lstStyle/>
          <a:p>
            <a:r>
              <a:rPr lang="en-IN" sz="2400" dirty="0" smtClean="0">
                <a:solidFill>
                  <a:schemeClr val="tx1"/>
                </a:solidFill>
              </a:rPr>
              <a:t>Total</a:t>
            </a:r>
            <a:r>
              <a:rPr lang="en-IN" sz="2400" dirty="0" smtClean="0"/>
              <a:t> </a:t>
            </a:r>
            <a:r>
              <a:rPr lang="en-IN" sz="2400" dirty="0" smtClean="0">
                <a:solidFill>
                  <a:schemeClr val="tx1"/>
                </a:solidFill>
              </a:rPr>
              <a:t>Schools:-12341</a:t>
            </a:r>
            <a:endParaRPr lang="en-US" sz="2400" dirty="0"/>
          </a:p>
        </p:txBody>
      </p:sp>
    </p:spTree>
    <p:extLst>
      <p:ext uri="{BB962C8B-B14F-4D97-AF65-F5344CB8AC3E}">
        <p14:creationId xmlns="" xmlns:p14="http://schemas.microsoft.com/office/powerpoint/2010/main" val="26140311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712" y="302737"/>
            <a:ext cx="8915400" cy="962500"/>
          </a:xfrm>
        </p:spPr>
        <p:txBody>
          <a:bodyPr>
            <a:normAutofit/>
          </a:bodyPr>
          <a:lstStyle/>
          <a:p>
            <a:r>
              <a:rPr lang="en-GB" sz="4000" b="1" dirty="0" smtClean="0">
                <a:latin typeface="Times New Roman" panose="02020603050405020304" pitchFamily="18" charset="0"/>
                <a:cs typeface="Times New Roman" panose="02020603050405020304" pitchFamily="18" charset="0"/>
              </a:rPr>
              <a:t>INSTITUTIONS </a:t>
            </a:r>
            <a:r>
              <a:rPr lang="en-GB" sz="4000" b="1" dirty="0">
                <a:latin typeface="Times New Roman" panose="02020603050405020304" pitchFamily="18" charset="0"/>
                <a:cs typeface="Times New Roman" panose="02020603050405020304" pitchFamily="18" charset="0"/>
              </a:rPr>
              <a:t>-</a:t>
            </a:r>
            <a:r>
              <a:rPr lang="en-GB" sz="4000" b="1" dirty="0" smtClean="0">
                <a:latin typeface="Times New Roman" panose="02020603050405020304" pitchFamily="18" charset="0"/>
                <a:cs typeface="Times New Roman" panose="02020603050405020304" pitchFamily="18" charset="0"/>
              </a:rPr>
              <a:t> </a:t>
            </a:r>
            <a:r>
              <a:rPr lang="en-GB" sz="4000" b="1" dirty="0">
                <a:latin typeface="Times New Roman" panose="02020603050405020304" pitchFamily="18" charset="0"/>
                <a:cs typeface="Times New Roman" panose="02020603050405020304" pitchFamily="18" charset="0"/>
              </a:rPr>
              <a:t>CATEGORY </a:t>
            </a:r>
            <a:r>
              <a:rPr lang="en-GB" sz="4000" b="1" dirty="0" smtClean="0">
                <a:latin typeface="Times New Roman" panose="02020603050405020304" pitchFamily="18" charset="0"/>
                <a:cs typeface="Times New Roman" panose="02020603050405020304" pitchFamily="18" charset="0"/>
              </a:rPr>
              <a:t>WISE</a:t>
            </a:r>
            <a:endParaRPr lang="en-GB" sz="4000" b="1" dirty="0">
              <a:latin typeface="Times New Roman" panose="02020603050405020304" pitchFamily="18" charset="0"/>
              <a:cs typeface="Times New Roman" panose="02020603050405020304" pitchFamily="18" charset="0"/>
            </a:endParaRPr>
          </a:p>
        </p:txBody>
      </p:sp>
      <p:graphicFrame>
        <p:nvGraphicFramePr>
          <p:cNvPr id="11" name="Chart 10"/>
          <p:cNvGraphicFramePr>
            <a:graphicFrameLocks/>
          </p:cNvGraphicFramePr>
          <p:nvPr>
            <p:extLst>
              <p:ext uri="{D42A27DB-BD31-4B8C-83A1-F6EECF244321}">
                <p14:modId xmlns:p14="http://schemas.microsoft.com/office/powerpoint/2010/main" xmlns="" val="1544153576"/>
              </p:ext>
            </p:extLst>
          </p:nvPr>
        </p:nvGraphicFramePr>
        <p:xfrm>
          <a:off x="163511" y="1265238"/>
          <a:ext cx="9753601" cy="6172199"/>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5802312" y="1646237"/>
            <a:ext cx="4278313" cy="1237262"/>
          </a:xfrm>
          <a:prstGeom prst="rect">
            <a:avLst/>
          </a:prstGeom>
          <a:noFill/>
        </p:spPr>
        <p:txBody>
          <a:bodyPr wrap="square" rtlCol="0">
            <a:spAutoFit/>
          </a:bodyPr>
          <a:lstStyle/>
          <a:p>
            <a:r>
              <a:rPr lang="en-GB" sz="2000" dirty="0" smtClean="0"/>
              <a:t>Primary                                :  6804</a:t>
            </a:r>
          </a:p>
          <a:p>
            <a:r>
              <a:rPr lang="en-GB" sz="2000" dirty="0" smtClean="0"/>
              <a:t>Primary with Upper Primary : 4932</a:t>
            </a:r>
          </a:p>
          <a:p>
            <a:r>
              <a:rPr lang="en-GB" sz="2000" dirty="0" smtClean="0"/>
              <a:t>Upper Primary                      :   605</a:t>
            </a:r>
          </a:p>
          <a:p>
            <a:r>
              <a:rPr lang="en-GB" sz="2000" dirty="0" smtClean="0"/>
              <a:t>Total                                      :12341</a:t>
            </a:r>
            <a:endParaRPr lang="en-GB" sz="2000" dirty="0"/>
          </a:p>
        </p:txBody>
      </p:sp>
      <p:pic>
        <p:nvPicPr>
          <p:cNvPr id="5"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122237"/>
            <a:ext cx="923960" cy="923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xmlns="" val="17523130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512" y="6623"/>
            <a:ext cx="8270080" cy="1259946"/>
          </a:xfrm>
        </p:spPr>
        <p:txBody>
          <a:bodyPr>
            <a:noAutofit/>
          </a:bodyPr>
          <a:lstStyle/>
          <a:p>
            <a:r>
              <a:rPr lang="en-GB" sz="4000" b="1" dirty="0" smtClean="0">
                <a:latin typeface="Times New Roman" panose="02020603050405020304" pitchFamily="18" charset="0"/>
                <a:cs typeface="Times New Roman" panose="02020603050405020304" pitchFamily="18" charset="0"/>
              </a:rPr>
              <a:t>Coverage VS Enrolment 2019-20 </a:t>
            </a:r>
            <a:br>
              <a:rPr lang="en-GB" sz="4000" b="1" dirty="0" smtClean="0">
                <a:latin typeface="Times New Roman" panose="02020603050405020304" pitchFamily="18" charset="0"/>
                <a:cs typeface="Times New Roman" panose="02020603050405020304" pitchFamily="18" charset="0"/>
              </a:rPr>
            </a:br>
            <a:r>
              <a:rPr lang="en-GB" sz="2800" b="1" dirty="0" smtClean="0">
                <a:latin typeface="Times New Roman" panose="02020603050405020304" pitchFamily="18" charset="0"/>
                <a:cs typeface="Times New Roman" panose="02020603050405020304" pitchFamily="18" charset="0"/>
              </a:rPr>
              <a:t>PRIMARY                                UPPER PRIMARY</a:t>
            </a:r>
            <a:endParaRPr lang="en-GB" sz="2800" b="1" dirty="0">
              <a:latin typeface="Times New Roman" panose="02020603050405020304" pitchFamily="18" charset="0"/>
              <a:cs typeface="Times New Roman" panose="02020603050405020304" pitchFamily="18" charset="0"/>
            </a:endParaRPr>
          </a:p>
        </p:txBody>
      </p:sp>
      <p:graphicFrame>
        <p:nvGraphicFramePr>
          <p:cNvPr id="4" name="Chart 3"/>
          <p:cNvGraphicFramePr>
            <a:graphicFrameLocks/>
          </p:cNvGraphicFramePr>
          <p:nvPr>
            <p:extLst>
              <p:ext uri="{D42A27DB-BD31-4B8C-83A1-F6EECF244321}">
                <p14:modId xmlns:p14="http://schemas.microsoft.com/office/powerpoint/2010/main" xmlns="" val="3936520643"/>
              </p:ext>
            </p:extLst>
          </p:nvPr>
        </p:nvGraphicFramePr>
        <p:xfrm>
          <a:off x="-1" y="1266569"/>
          <a:ext cx="5268913" cy="533266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63512" y="6608645"/>
            <a:ext cx="3657600" cy="951030"/>
          </a:xfrm>
          <a:prstGeom prst="rect">
            <a:avLst/>
          </a:prstGeom>
          <a:noFill/>
        </p:spPr>
        <p:txBody>
          <a:bodyPr wrap="square" rtlCol="0">
            <a:spAutoFit/>
          </a:bodyPr>
          <a:lstStyle/>
          <a:p>
            <a:pPr algn="ctr"/>
            <a:r>
              <a:rPr lang="en-GB" sz="2000" dirty="0" smtClean="0">
                <a:solidFill>
                  <a:schemeClr val="tx1"/>
                </a:solidFill>
              </a:rPr>
              <a:t>TOTAL</a:t>
            </a:r>
          </a:p>
          <a:p>
            <a:r>
              <a:rPr lang="en-GB" sz="2000" b="1" dirty="0" smtClean="0">
                <a:solidFill>
                  <a:schemeClr val="tx1"/>
                </a:solidFill>
                <a:latin typeface="+mn-lt"/>
              </a:rPr>
              <a:t>Enrolment:  1662998</a:t>
            </a:r>
          </a:p>
          <a:p>
            <a:r>
              <a:rPr lang="en-GB" sz="2000" b="1" dirty="0" smtClean="0">
                <a:solidFill>
                  <a:schemeClr val="tx1"/>
                </a:solidFill>
                <a:latin typeface="+mn-lt"/>
              </a:rPr>
              <a:t>Coverage :   1606107        97%</a:t>
            </a:r>
            <a:endParaRPr lang="en-GB" sz="2000" b="1" dirty="0">
              <a:solidFill>
                <a:schemeClr val="tx1"/>
              </a:solidFill>
              <a:latin typeface="+mn-lt"/>
            </a:endParaRPr>
          </a:p>
        </p:txBody>
      </p:sp>
      <p:pic>
        <p:nvPicPr>
          <p:cNvPr id="6" name="Picture 2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5912" y="0"/>
            <a:ext cx="923960" cy="1189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 name="TextBox 1"/>
          <p:cNvSpPr txBox="1"/>
          <p:nvPr/>
        </p:nvSpPr>
        <p:spPr>
          <a:xfrm>
            <a:off x="5954712" y="6659735"/>
            <a:ext cx="4125913" cy="89994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dirty="0" smtClean="0">
                <a:solidFill>
                  <a:schemeClr val="tx1"/>
                </a:solidFill>
              </a:rPr>
              <a:t>TOTAL</a:t>
            </a:r>
          </a:p>
          <a:p>
            <a:r>
              <a:rPr lang="en-US" sz="2000" b="1" dirty="0" smtClean="0">
                <a:solidFill>
                  <a:schemeClr val="tx1"/>
                </a:solidFill>
              </a:rPr>
              <a:t>ENROLMENT:  1065753</a:t>
            </a:r>
          </a:p>
          <a:p>
            <a:r>
              <a:rPr lang="en-US" sz="2000" b="1" dirty="0" smtClean="0">
                <a:solidFill>
                  <a:schemeClr val="tx1"/>
                </a:solidFill>
              </a:rPr>
              <a:t>COVERAGE    :   972619         91%</a:t>
            </a:r>
          </a:p>
        </p:txBody>
      </p:sp>
      <p:graphicFrame>
        <p:nvGraphicFramePr>
          <p:cNvPr id="9" name="Chart 8"/>
          <p:cNvGraphicFramePr/>
          <p:nvPr/>
        </p:nvGraphicFramePr>
        <p:xfrm>
          <a:off x="5268911" y="1265237"/>
          <a:ext cx="4811714" cy="5334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xmlns="" val="6207626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FOOD GRAIN UTILIZATION    </a:t>
            </a:r>
            <a:r>
              <a:rPr lang="en-GB" sz="2400" dirty="0" smtClean="0"/>
              <a:t>(MTs)</a:t>
            </a:r>
            <a:endParaRPr lang="en-US" dirty="0"/>
          </a:p>
        </p:txBody>
      </p:sp>
      <p:graphicFrame>
        <p:nvGraphicFramePr>
          <p:cNvPr id="15" name="Content Placeholder 14"/>
          <p:cNvGraphicFramePr>
            <a:graphicFrameLocks noGrp="1"/>
          </p:cNvGraphicFramePr>
          <p:nvPr>
            <p:ph idx="1"/>
          </p:nvPr>
        </p:nvGraphicFramePr>
        <p:xfrm>
          <a:off x="503238" y="1763713"/>
          <a:ext cx="9074150" cy="4989512"/>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350837"/>
            <a:ext cx="923960" cy="1189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COST OF FOOD GRAINS </a:t>
            </a:r>
            <a:r>
              <a:rPr lang="en-IN" sz="2800" dirty="0" smtClean="0"/>
              <a:t>( in lakhs)</a:t>
            </a:r>
            <a:endParaRPr lang="en-US" sz="2800" dirty="0"/>
          </a:p>
        </p:txBody>
      </p:sp>
      <p:graphicFrame>
        <p:nvGraphicFramePr>
          <p:cNvPr id="4" name="Content Placeholder 3"/>
          <p:cNvGraphicFramePr>
            <a:graphicFrameLocks noGrp="1"/>
          </p:cNvGraphicFramePr>
          <p:nvPr>
            <p:ph idx="1"/>
          </p:nvPr>
        </p:nvGraphicFramePr>
        <p:xfrm>
          <a:off x="503238" y="2408237"/>
          <a:ext cx="9074150" cy="47244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030912" y="2103437"/>
            <a:ext cx="184731" cy="349968"/>
          </a:xfrm>
          <a:prstGeom prst="rect">
            <a:avLst/>
          </a:prstGeom>
          <a:noFill/>
        </p:spPr>
        <p:txBody>
          <a:bodyPr wrap="none" rtlCol="0">
            <a:spAutoFit/>
          </a:bodyPr>
          <a:lstStyle/>
          <a:p>
            <a:endParaRPr lang="en-US" dirty="0"/>
          </a:p>
        </p:txBody>
      </p:sp>
      <p:sp>
        <p:nvSpPr>
          <p:cNvPr id="6" name="TextBox 5"/>
          <p:cNvSpPr txBox="1"/>
          <p:nvPr/>
        </p:nvSpPr>
        <p:spPr>
          <a:xfrm>
            <a:off x="4887912" y="1341437"/>
            <a:ext cx="4495800" cy="607602"/>
          </a:xfrm>
          <a:prstGeom prst="rect">
            <a:avLst/>
          </a:prstGeom>
          <a:noFill/>
        </p:spPr>
        <p:txBody>
          <a:bodyPr wrap="square" rtlCol="0">
            <a:spAutoFit/>
          </a:bodyPr>
          <a:lstStyle/>
          <a:p>
            <a:r>
              <a:rPr lang="en-IN" dirty="0" smtClean="0">
                <a:solidFill>
                  <a:srgbClr val="FF0000"/>
                </a:solidFill>
              </a:rPr>
              <a:t>Bill raised by FCI     -  1997.73 lakhs</a:t>
            </a:r>
          </a:p>
          <a:p>
            <a:r>
              <a:rPr lang="en-IN" dirty="0" smtClean="0">
                <a:solidFill>
                  <a:srgbClr val="FF0000"/>
                </a:solidFill>
              </a:rPr>
              <a:t>Amount paid to FCI -   1997.73 lakhs </a:t>
            </a:r>
            <a:endParaRPr lang="en-US" dirty="0">
              <a:solidFill>
                <a:srgbClr val="FF0000"/>
              </a:solidFill>
            </a:endParaRPr>
          </a:p>
        </p:txBody>
      </p:sp>
      <p:pic>
        <p:nvPicPr>
          <p:cNvPr id="7"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350837"/>
            <a:ext cx="923960" cy="1189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687512" y="314962"/>
            <a:ext cx="7620000" cy="1023713"/>
          </a:xfrm>
          <a:prstGeom prst="snip2DiagRect">
            <a:avLst/>
          </a:prstGeom>
        </p:spPr>
        <p:style>
          <a:lnRef idx="0">
            <a:schemeClr val="accent2"/>
          </a:lnRef>
          <a:fillRef idx="3">
            <a:schemeClr val="accent2"/>
          </a:fillRef>
          <a:effectRef idx="3">
            <a:schemeClr val="accent2"/>
          </a:effectRef>
          <a:fontRef idx="minor">
            <a:schemeClr val="lt1"/>
          </a:fontRef>
        </p:style>
        <p:txBody>
          <a:bodyPr lIns="100794" tIns="50397" rIns="100794" bIns="50397" anchor="ctr"/>
          <a:lstStyle/>
          <a:p>
            <a:pPr algn="ctr" eaLnBrk="0" hangingPunct="0">
              <a:defRPr/>
            </a:pPr>
            <a:r>
              <a:rPr lang="en-US" sz="2800" b="1" dirty="0" smtClean="0">
                <a:solidFill>
                  <a:schemeClr val="bg1"/>
                </a:solidFill>
                <a:latin typeface="Palatino Linotype" pitchFamily="18" charset="0"/>
              </a:rPr>
              <a:t>ATR ON THE MINUTES OF MDM-PAB MEETING HELD ON 10.05.2018</a:t>
            </a:r>
            <a:endParaRPr lang="en-US" sz="2800" b="1" i="1" dirty="0">
              <a:solidFill>
                <a:schemeClr val="bg1"/>
              </a:solidFill>
              <a:latin typeface="Palatino Linotype" pitchFamily="18" charset="0"/>
            </a:endParaRPr>
          </a:p>
        </p:txBody>
      </p:sp>
      <p:grpSp>
        <p:nvGrpSpPr>
          <p:cNvPr id="2" name="Group 20"/>
          <p:cNvGrpSpPr/>
          <p:nvPr/>
        </p:nvGrpSpPr>
        <p:grpSpPr>
          <a:xfrm>
            <a:off x="703562" y="1646237"/>
            <a:ext cx="9072563" cy="1371601"/>
            <a:chOff x="703562" y="1778256"/>
            <a:chExt cx="9072563" cy="806824"/>
          </a:xfrm>
        </p:grpSpPr>
        <p:sp>
          <p:nvSpPr>
            <p:cNvPr id="19" name="Freeform 18"/>
            <p:cNvSpPr/>
            <p:nvPr/>
          </p:nvSpPr>
          <p:spPr>
            <a:xfrm>
              <a:off x="703562" y="1778256"/>
              <a:ext cx="679152" cy="76200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065" tIns="351642"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0" name="Freeform 19"/>
            <p:cNvSpPr/>
            <p:nvPr/>
          </p:nvSpPr>
          <p:spPr>
            <a:xfrm>
              <a:off x="1382714" y="1778256"/>
              <a:ext cx="8393411" cy="806824"/>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dirty="0" smtClean="0">
                  <a:cs typeface="Times New Roman" panose="02020603050405020304" pitchFamily="18" charset="0"/>
                </a:rPr>
                <a:t>State could not achieve 220 working days in upper primary  during the year 2018-19 because of the devastating floods that ravaged the State during the months of August &amp; September </a:t>
              </a:r>
              <a:endParaRPr lang="nb-NO" sz="2800" b="1" dirty="0" smtClean="0">
                <a:cs typeface="Times New Roman" panose="02020603050405020304" pitchFamily="18" charset="0"/>
              </a:endParaRPr>
            </a:p>
          </p:txBody>
        </p:sp>
      </p:grpSp>
      <p:grpSp>
        <p:nvGrpSpPr>
          <p:cNvPr id="5" name="Group 26"/>
          <p:cNvGrpSpPr/>
          <p:nvPr/>
        </p:nvGrpSpPr>
        <p:grpSpPr>
          <a:xfrm>
            <a:off x="692151" y="3322635"/>
            <a:ext cx="9224961" cy="1371600"/>
            <a:chOff x="692151" y="3950323"/>
            <a:chExt cx="9072561" cy="928689"/>
          </a:xfrm>
        </p:grpSpPr>
        <p:sp>
          <p:nvSpPr>
            <p:cNvPr id="25" name="Freeform 24"/>
            <p:cNvSpPr/>
            <p:nvPr/>
          </p:nvSpPr>
          <p:spPr>
            <a:xfrm>
              <a:off x="692151" y="3970706"/>
              <a:ext cx="679152" cy="856713"/>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6" name="Freeform 25"/>
            <p:cNvSpPr/>
            <p:nvPr/>
          </p:nvSpPr>
          <p:spPr>
            <a:xfrm>
              <a:off x="1371301" y="3950323"/>
              <a:ext cx="8393411" cy="928689"/>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nb-NO" sz="2400" b="1" dirty="0" smtClean="0">
                  <a:cs typeface="Times New Roman" pitchFamily="18" charset="0"/>
                </a:rPr>
                <a:t>In the aftermath of the floods, District Collectors were so preoccupied with rehabilitation and relief operations, DLSMCs could not be convened regularly. However a total of 29 meetings were held during the year 2018-19</a:t>
              </a:r>
              <a:endParaRPr lang="en-US" sz="2400" b="1" dirty="0" smtClean="0">
                <a:effectLst>
                  <a:outerShdw blurRad="38100" dist="38100" dir="2700000" algn="tl">
                    <a:srgbClr val="000000"/>
                  </a:outerShdw>
                </a:effectLst>
                <a:cs typeface="Times New Roman" pitchFamily="18" charset="0"/>
              </a:endParaRPr>
            </a:p>
          </p:txBody>
        </p:sp>
      </p:grpSp>
      <p:grpSp>
        <p:nvGrpSpPr>
          <p:cNvPr id="6" name="Group 32"/>
          <p:cNvGrpSpPr/>
          <p:nvPr/>
        </p:nvGrpSpPr>
        <p:grpSpPr>
          <a:xfrm>
            <a:off x="692150" y="4922835"/>
            <a:ext cx="9072562" cy="914404"/>
            <a:chOff x="692150" y="6042799"/>
            <a:chExt cx="9072562" cy="776178"/>
          </a:xfrm>
        </p:grpSpPr>
        <p:sp>
          <p:nvSpPr>
            <p:cNvPr id="24" name="Freeform 23"/>
            <p:cNvSpPr/>
            <p:nvPr/>
          </p:nvSpPr>
          <p:spPr>
            <a:xfrm>
              <a:off x="692150" y="6042802"/>
              <a:ext cx="690561" cy="776175"/>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kern="1200" dirty="0"/>
            </a:p>
          </p:txBody>
        </p:sp>
        <p:sp>
          <p:nvSpPr>
            <p:cNvPr id="27" name="Freeform 26"/>
            <p:cNvSpPr/>
            <p:nvPr/>
          </p:nvSpPr>
          <p:spPr>
            <a:xfrm>
              <a:off x="1371301" y="6042799"/>
              <a:ext cx="8393411" cy="711493"/>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lvl="0" defTabSz="711200">
                <a:lnSpc>
                  <a:spcPct val="90000"/>
                </a:lnSpc>
                <a:spcAft>
                  <a:spcPct val="35000"/>
                </a:spcAft>
                <a:buFont typeface="Arial" pitchFamily="34" charset="0"/>
                <a:buChar char="•"/>
              </a:pPr>
              <a:r>
                <a:rPr lang="en-US" sz="2400" b="1" dirty="0" smtClean="0">
                  <a:effectLst>
                    <a:outerShdw blurRad="38100" dist="38100" dir="2700000" algn="tl">
                      <a:srgbClr val="000000"/>
                    </a:outerShdw>
                  </a:effectLst>
                  <a:cs typeface="Times New Roman" pitchFamily="18" charset="0"/>
                </a:rPr>
                <a:t>  </a:t>
              </a:r>
              <a:r>
                <a:rPr lang="en-US" sz="2400" b="1" dirty="0" smtClean="0">
                  <a:cs typeface="Times New Roman" pitchFamily="18" charset="0"/>
                </a:rPr>
                <a:t>All schools have provisions to provide safe drinking water to   </a:t>
              </a:r>
            </a:p>
            <a:p>
              <a:pPr lvl="0" defTabSz="711200">
                <a:lnSpc>
                  <a:spcPct val="90000"/>
                </a:lnSpc>
                <a:spcAft>
                  <a:spcPct val="35000"/>
                </a:spcAft>
              </a:pPr>
              <a:r>
                <a:rPr lang="en-US" sz="2400" b="1" dirty="0" smtClean="0">
                  <a:cs typeface="Times New Roman" pitchFamily="18" charset="0"/>
                </a:rPr>
                <a:t>   children.</a:t>
              </a:r>
            </a:p>
          </p:txBody>
        </p:sp>
      </p:grpSp>
      <p:pic>
        <p:nvPicPr>
          <p:cNvPr id="18"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274637"/>
            <a:ext cx="92396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7" name="Group 20"/>
          <p:cNvGrpSpPr/>
          <p:nvPr/>
        </p:nvGrpSpPr>
        <p:grpSpPr>
          <a:xfrm>
            <a:off x="696912" y="6142037"/>
            <a:ext cx="9072563" cy="990600"/>
            <a:chOff x="703562" y="1778256"/>
            <a:chExt cx="9072563" cy="858520"/>
          </a:xfrm>
        </p:grpSpPr>
        <p:sp>
          <p:nvSpPr>
            <p:cNvPr id="31" name="Freeform 30"/>
            <p:cNvSpPr/>
            <p:nvPr/>
          </p:nvSpPr>
          <p:spPr>
            <a:xfrm>
              <a:off x="703562" y="1798637"/>
              <a:ext cx="679152" cy="838139"/>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065" tIns="351642"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32" name="Freeform 31"/>
            <p:cNvSpPr/>
            <p:nvPr/>
          </p:nvSpPr>
          <p:spPr>
            <a:xfrm>
              <a:off x="1382714" y="1778256"/>
              <a:ext cx="8393411" cy="85852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dirty="0" smtClean="0">
                  <a:cs typeface="Times New Roman" panose="02020603050405020304" pitchFamily="18" charset="0"/>
                </a:rPr>
                <a:t>State will explore the possibility of providing millets to children at least once in every week.  </a:t>
              </a:r>
              <a:endParaRPr lang="nb-NO" sz="2400" b="1" dirty="0" smtClean="0">
                <a:cs typeface="Times New Roman" panose="02020603050405020304" pitchFamily="18" charset="0"/>
              </a:endParaRPr>
            </a:p>
          </p:txBody>
        </p:sp>
      </p:grpSp>
    </p:spTree>
    <p:extLst>
      <p:ext uri="{BB962C8B-B14F-4D97-AF65-F5344CB8AC3E}">
        <p14:creationId xmlns:p14="http://schemas.microsoft.com/office/powerpoint/2010/main" xmlns="" val="3359820767"/>
      </p:ext>
    </p:extLst>
  </p:cSld>
  <p:clrMapOvr>
    <a:masterClrMapping/>
  </p:clrMapOvr>
  <p:transition spd="slow" advClick="0">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302737"/>
            <a:ext cx="9072563" cy="1343500"/>
          </a:xfrm>
        </p:spPr>
        <p:txBody>
          <a:bodyPr>
            <a:normAutofit/>
          </a:bodyPr>
          <a:lstStyle/>
          <a:p>
            <a:r>
              <a:rPr lang="en-IN" dirty="0" smtClean="0"/>
              <a:t>   </a:t>
            </a:r>
            <a:r>
              <a:rPr lang="en-IN" sz="4000" b="1" dirty="0" smtClean="0"/>
              <a:t>Utilization of Cooking Cost –Primary </a:t>
            </a:r>
            <a:endParaRPr lang="en-US" sz="4000" b="1" dirty="0"/>
          </a:p>
        </p:txBody>
      </p:sp>
      <p:graphicFrame>
        <p:nvGraphicFramePr>
          <p:cNvPr id="4" name="Content Placeholder 3"/>
          <p:cNvGraphicFramePr>
            <a:graphicFrameLocks noGrp="1"/>
          </p:cNvGraphicFramePr>
          <p:nvPr>
            <p:ph idx="1"/>
          </p:nvPr>
        </p:nvGraphicFramePr>
        <p:xfrm>
          <a:off x="503238" y="1874837"/>
          <a:ext cx="9074150" cy="51054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564312" y="1265237"/>
            <a:ext cx="2133600" cy="607602"/>
          </a:xfrm>
          <a:prstGeom prst="rect">
            <a:avLst/>
          </a:prstGeom>
          <a:noFill/>
        </p:spPr>
        <p:txBody>
          <a:bodyPr wrap="square" rtlCol="0">
            <a:spAutoFit/>
          </a:bodyPr>
          <a:lstStyle/>
          <a:p>
            <a:r>
              <a:rPr lang="en-IN" dirty="0" smtClean="0">
                <a:solidFill>
                  <a:srgbClr val="FF0000"/>
                </a:solidFill>
              </a:rPr>
              <a:t>                (in lakhs)</a:t>
            </a:r>
          </a:p>
          <a:p>
            <a:endParaRPr lang="en-US" dirty="0">
              <a:solidFill>
                <a:srgbClr val="FF0000"/>
              </a:solidFill>
            </a:endParaRPr>
          </a:p>
        </p:txBody>
      </p:sp>
      <p:pic>
        <p:nvPicPr>
          <p:cNvPr id="6"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198437"/>
            <a:ext cx="923960" cy="1189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912" y="302737"/>
            <a:ext cx="8498682" cy="1259946"/>
          </a:xfrm>
        </p:spPr>
        <p:txBody>
          <a:bodyPr>
            <a:noAutofit/>
          </a:bodyPr>
          <a:lstStyle/>
          <a:p>
            <a:r>
              <a:rPr lang="en-IN" sz="4000" b="1" dirty="0" smtClean="0"/>
              <a:t>Utilization of Cooking Cost-                                 Upper Primary</a:t>
            </a:r>
            <a:endParaRPr lang="en-US" sz="4000" b="1" dirty="0"/>
          </a:p>
        </p:txBody>
      </p:sp>
      <p:graphicFrame>
        <p:nvGraphicFramePr>
          <p:cNvPr id="4" name="Content Placeholder 3"/>
          <p:cNvGraphicFramePr>
            <a:graphicFrameLocks noGrp="1"/>
          </p:cNvGraphicFramePr>
          <p:nvPr>
            <p:ph idx="1"/>
          </p:nvPr>
        </p:nvGraphicFramePr>
        <p:xfrm>
          <a:off x="392112" y="2103437"/>
          <a:ext cx="907415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7859712" y="1265237"/>
            <a:ext cx="1371600" cy="349968"/>
          </a:xfrm>
          <a:prstGeom prst="rect">
            <a:avLst/>
          </a:prstGeom>
          <a:noFill/>
        </p:spPr>
        <p:txBody>
          <a:bodyPr wrap="square" rtlCol="0">
            <a:spAutoFit/>
          </a:bodyPr>
          <a:lstStyle/>
          <a:p>
            <a:r>
              <a:rPr lang="en-IN" dirty="0" smtClean="0">
                <a:solidFill>
                  <a:srgbClr val="FF0000"/>
                </a:solidFill>
              </a:rPr>
              <a:t>(in lakhs)</a:t>
            </a:r>
            <a:endParaRPr lang="en-US" dirty="0">
              <a:solidFill>
                <a:srgbClr val="FF0000"/>
              </a:solidFill>
            </a:endParaRPr>
          </a:p>
        </p:txBody>
      </p:sp>
      <p:pic>
        <p:nvPicPr>
          <p:cNvPr id="6"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198437"/>
            <a:ext cx="923960" cy="1189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112" y="0"/>
            <a:ext cx="9307512" cy="1562683"/>
          </a:xfrm>
        </p:spPr>
        <p:txBody>
          <a:bodyPr>
            <a:noAutofit/>
          </a:bodyPr>
          <a:lstStyle/>
          <a:p>
            <a:r>
              <a:rPr lang="en-IN" sz="3800" b="1" dirty="0" smtClean="0"/>
              <a:t>Utilization of Fund towards CCH Honorarium Primary</a:t>
            </a:r>
            <a:endParaRPr lang="en-US" sz="3800" b="1" dirty="0"/>
          </a:p>
        </p:txBody>
      </p:sp>
      <p:graphicFrame>
        <p:nvGraphicFramePr>
          <p:cNvPr id="4" name="Content Placeholder 3"/>
          <p:cNvGraphicFramePr>
            <a:graphicFrameLocks noGrp="1"/>
          </p:cNvGraphicFramePr>
          <p:nvPr>
            <p:ph idx="1"/>
          </p:nvPr>
        </p:nvGraphicFramePr>
        <p:xfrm>
          <a:off x="503238" y="1763713"/>
          <a:ext cx="9074150" cy="498951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7097712" y="1341437"/>
            <a:ext cx="1981200" cy="349968"/>
          </a:xfrm>
          <a:prstGeom prst="rect">
            <a:avLst/>
          </a:prstGeom>
          <a:noFill/>
        </p:spPr>
        <p:txBody>
          <a:bodyPr wrap="square" rtlCol="0">
            <a:spAutoFit/>
          </a:bodyPr>
          <a:lstStyle/>
          <a:p>
            <a:r>
              <a:rPr lang="en-IN" dirty="0" smtClean="0">
                <a:solidFill>
                  <a:srgbClr val="FF0000"/>
                </a:solidFill>
              </a:rPr>
              <a:t>            (in lakhs)</a:t>
            </a:r>
            <a:endParaRPr lang="en-US" dirty="0">
              <a:solidFill>
                <a:srgbClr val="FF0000"/>
              </a:solidFill>
            </a:endParaRPr>
          </a:p>
        </p:txBody>
      </p:sp>
      <p:pic>
        <p:nvPicPr>
          <p:cNvPr id="7"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9773" y="0"/>
            <a:ext cx="709540" cy="808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912" y="302737"/>
            <a:ext cx="9220200" cy="1259946"/>
          </a:xfrm>
        </p:spPr>
        <p:txBody>
          <a:bodyPr>
            <a:normAutofit/>
          </a:bodyPr>
          <a:lstStyle/>
          <a:p>
            <a:r>
              <a:rPr lang="en-IN" sz="3600" dirty="0" smtClean="0"/>
              <a:t>  </a:t>
            </a:r>
            <a:r>
              <a:rPr lang="en-IN" sz="3600" b="1" dirty="0" smtClean="0"/>
              <a:t>Utilization of Funds towards CCH Honorarium Upper Primary </a:t>
            </a:r>
            <a:endParaRPr lang="en-US" sz="3600" b="1" dirty="0"/>
          </a:p>
        </p:txBody>
      </p:sp>
      <p:graphicFrame>
        <p:nvGraphicFramePr>
          <p:cNvPr id="4" name="Content Placeholder 3"/>
          <p:cNvGraphicFramePr>
            <a:graphicFrameLocks noGrp="1"/>
          </p:cNvGraphicFramePr>
          <p:nvPr>
            <p:ph idx="1"/>
          </p:nvPr>
        </p:nvGraphicFramePr>
        <p:xfrm>
          <a:off x="503238" y="1763713"/>
          <a:ext cx="9074150" cy="498951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7402512" y="1646237"/>
            <a:ext cx="1447800" cy="349968"/>
          </a:xfrm>
          <a:prstGeom prst="rect">
            <a:avLst/>
          </a:prstGeom>
          <a:noFill/>
        </p:spPr>
        <p:txBody>
          <a:bodyPr wrap="square" rtlCol="0">
            <a:spAutoFit/>
          </a:bodyPr>
          <a:lstStyle/>
          <a:p>
            <a:r>
              <a:rPr lang="en-IN" dirty="0" smtClean="0">
                <a:solidFill>
                  <a:srgbClr val="FF0000"/>
                </a:solidFill>
              </a:rPr>
              <a:t>    (in lakhs)</a:t>
            </a:r>
            <a:endParaRPr lang="en-US" dirty="0">
              <a:solidFill>
                <a:srgbClr val="FF0000"/>
              </a:solidFill>
            </a:endParaRPr>
          </a:p>
        </p:txBody>
      </p:sp>
      <p:pic>
        <p:nvPicPr>
          <p:cNvPr id="9"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198437"/>
            <a:ext cx="620712" cy="808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N" sz="4200" b="1" dirty="0" smtClean="0"/>
              <a:t>Utilization of Central Assistance               towards Transportation Assistance</a:t>
            </a:r>
            <a:endParaRPr lang="en-US" sz="4200" b="1" dirty="0"/>
          </a:p>
        </p:txBody>
      </p:sp>
      <p:graphicFrame>
        <p:nvGraphicFramePr>
          <p:cNvPr id="4" name="Content Placeholder 3"/>
          <p:cNvGraphicFramePr>
            <a:graphicFrameLocks noGrp="1"/>
          </p:cNvGraphicFramePr>
          <p:nvPr>
            <p:ph idx="1"/>
          </p:nvPr>
        </p:nvGraphicFramePr>
        <p:xfrm>
          <a:off x="0" y="1493837"/>
          <a:ext cx="9074150" cy="464978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7554912" y="1951037"/>
            <a:ext cx="1371600" cy="349968"/>
          </a:xfrm>
          <a:prstGeom prst="rect">
            <a:avLst/>
          </a:prstGeom>
          <a:noFill/>
        </p:spPr>
        <p:txBody>
          <a:bodyPr wrap="square" rtlCol="0">
            <a:spAutoFit/>
          </a:bodyPr>
          <a:lstStyle/>
          <a:p>
            <a:r>
              <a:rPr lang="en-IN" dirty="0" smtClean="0">
                <a:solidFill>
                  <a:srgbClr val="FF0000"/>
                </a:solidFill>
              </a:rPr>
              <a:t>    (in lakhs)</a:t>
            </a:r>
            <a:endParaRPr lang="en-US" dirty="0">
              <a:solidFill>
                <a:srgbClr val="FF0000"/>
              </a:solidFill>
            </a:endParaRPr>
          </a:p>
        </p:txBody>
      </p:sp>
      <p:pic>
        <p:nvPicPr>
          <p:cNvPr id="12" name="Picture 2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9773" y="198437"/>
            <a:ext cx="70954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dirty="0" smtClean="0"/>
              <a:t>Utilization of Central Assistance towards MME       </a:t>
            </a:r>
            <a:r>
              <a:rPr lang="en-IN" sz="2200" dirty="0" smtClean="0"/>
              <a:t>(</a:t>
            </a:r>
            <a:r>
              <a:rPr lang="en-IN" sz="2000" dirty="0" smtClean="0"/>
              <a:t>in lakhs)</a:t>
            </a:r>
            <a:endParaRPr lang="en-US" dirty="0"/>
          </a:p>
        </p:txBody>
      </p:sp>
      <p:graphicFrame>
        <p:nvGraphicFramePr>
          <p:cNvPr id="4" name="Content Placeholder 3"/>
          <p:cNvGraphicFramePr>
            <a:graphicFrameLocks noGrp="1"/>
          </p:cNvGraphicFramePr>
          <p:nvPr>
            <p:ph idx="1"/>
          </p:nvPr>
        </p:nvGraphicFramePr>
        <p:xfrm>
          <a:off x="544512" y="1798637"/>
          <a:ext cx="9074150" cy="4989512"/>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9773" y="198437"/>
            <a:ext cx="70954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N" sz="3600" dirty="0" smtClean="0"/>
              <a:t>   </a:t>
            </a:r>
            <a:r>
              <a:rPr lang="en-IN" sz="3600" b="1" dirty="0" smtClean="0"/>
              <a:t>Utilization of Assistance towards construction of Kitchen-cum-Store Units</a:t>
            </a:r>
            <a:endParaRPr lang="en-US" sz="3600" b="1" dirty="0"/>
          </a:p>
        </p:txBody>
      </p:sp>
      <p:graphicFrame>
        <p:nvGraphicFramePr>
          <p:cNvPr id="4" name="Content Placeholder 3"/>
          <p:cNvGraphicFramePr>
            <a:graphicFrameLocks noGrp="1"/>
          </p:cNvGraphicFramePr>
          <p:nvPr>
            <p:ph idx="1"/>
          </p:nvPr>
        </p:nvGraphicFramePr>
        <p:xfrm>
          <a:off x="503238" y="1763713"/>
          <a:ext cx="9074150" cy="4989512"/>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9773" y="198437"/>
            <a:ext cx="70954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512" y="-1"/>
            <a:ext cx="8915400" cy="1189037"/>
          </a:xfrm>
        </p:spPr>
        <p:txBody>
          <a:bodyPr>
            <a:normAutofit/>
          </a:bodyPr>
          <a:lstStyle/>
          <a:p>
            <a:r>
              <a:rPr lang="en-GB" sz="2800" b="1" dirty="0" smtClean="0">
                <a:latin typeface="Times New Roman" panose="02020603050405020304" pitchFamily="18" charset="0"/>
                <a:cs typeface="Times New Roman" panose="02020603050405020304" pitchFamily="18" charset="0"/>
              </a:rPr>
              <a:t/>
            </a:r>
            <a:br>
              <a:rPr lang="en-GB" sz="2800" b="1" dirty="0" smtClean="0">
                <a:latin typeface="Times New Roman" panose="02020603050405020304" pitchFamily="18" charset="0"/>
                <a:cs typeface="Times New Roman" panose="02020603050405020304" pitchFamily="18" charset="0"/>
              </a:rPr>
            </a:br>
            <a:r>
              <a:rPr lang="en-GB" sz="2800" b="1" dirty="0" smtClean="0">
                <a:latin typeface="Times New Roman" panose="02020603050405020304" pitchFamily="18" charset="0"/>
                <a:cs typeface="Times New Roman" panose="02020603050405020304" pitchFamily="18" charset="0"/>
              </a:rPr>
              <a:t>SCHOOL HEALTH PROGRAMME-2019-20</a:t>
            </a:r>
            <a:endParaRPr lang="en-GB" sz="2800" b="1" dirty="0">
              <a:latin typeface="Times New Roman" panose="02020603050405020304" pitchFamily="18" charset="0"/>
              <a:cs typeface="Times New Roman" panose="02020603050405020304" pitchFamily="18" charset="0"/>
            </a:endParaRPr>
          </a:p>
        </p:txBody>
      </p:sp>
      <p:pic>
        <p:nvPicPr>
          <p:cNvPr id="5" name="Picture 2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3512" y="274637"/>
            <a:ext cx="923960" cy="990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aphicFrame>
        <p:nvGraphicFramePr>
          <p:cNvPr id="7" name="Table 6"/>
          <p:cNvGraphicFramePr>
            <a:graphicFrameLocks noGrp="1"/>
          </p:cNvGraphicFramePr>
          <p:nvPr/>
        </p:nvGraphicFramePr>
        <p:xfrm>
          <a:off x="1001712" y="1862339"/>
          <a:ext cx="7924800" cy="2588058"/>
        </p:xfrm>
        <a:graphic>
          <a:graphicData uri="http://schemas.openxmlformats.org/drawingml/2006/table">
            <a:tbl>
              <a:tblPr firstRow="1" bandRow="1">
                <a:tableStyleId>{5C22544A-7EE6-4342-B048-85BDC9FD1C3A}</a:tableStyleId>
              </a:tblPr>
              <a:tblGrid>
                <a:gridCol w="2515968"/>
                <a:gridCol w="1446432"/>
                <a:gridCol w="1981200"/>
                <a:gridCol w="1981200"/>
              </a:tblGrid>
              <a:tr h="824517">
                <a:tc>
                  <a:txBody>
                    <a:bodyPr/>
                    <a:lstStyle/>
                    <a:p>
                      <a:pPr algn="ctr"/>
                      <a:r>
                        <a:rPr lang="en-IN" dirty="0" smtClean="0"/>
                        <a:t>CATEGORY</a:t>
                      </a:r>
                      <a:endParaRPr lang="en-US" dirty="0"/>
                    </a:p>
                  </a:txBody>
                  <a:tcPr/>
                </a:tc>
                <a:tc>
                  <a:txBody>
                    <a:bodyPr/>
                    <a:lstStyle/>
                    <a:p>
                      <a:pPr algn="ctr"/>
                      <a:r>
                        <a:rPr lang="en-IN" dirty="0" smtClean="0"/>
                        <a:t>SCHOOLS COVERED</a:t>
                      </a:r>
                      <a:endParaRPr lang="en-US" dirty="0"/>
                    </a:p>
                  </a:txBody>
                  <a:tcPr/>
                </a:tc>
                <a:tc>
                  <a:txBody>
                    <a:bodyPr/>
                    <a:lstStyle/>
                    <a:p>
                      <a:pPr algn="ctr"/>
                      <a:r>
                        <a:rPr lang="en-IN" dirty="0" smtClean="0"/>
                        <a:t>CHILDREN COVERED</a:t>
                      </a:r>
                      <a:endParaRPr lang="en-US" dirty="0"/>
                    </a:p>
                  </a:txBody>
                  <a:tcPr/>
                </a:tc>
                <a:tc>
                  <a:txBody>
                    <a:bodyPr/>
                    <a:lstStyle/>
                    <a:p>
                      <a:pPr algn="ctr"/>
                      <a:r>
                        <a:rPr lang="en-IN" dirty="0" smtClean="0"/>
                        <a:t>Percentage against Enrol</a:t>
                      </a:r>
                      <a:endParaRPr lang="en-US" dirty="0"/>
                    </a:p>
                  </a:txBody>
                  <a:tcPr/>
                </a:tc>
              </a:tr>
              <a:tr h="630137">
                <a:tc>
                  <a:txBody>
                    <a:bodyPr/>
                    <a:lstStyle/>
                    <a:p>
                      <a:r>
                        <a:rPr lang="en-IN" sz="1900" b="1" dirty="0" smtClean="0"/>
                        <a:t>Health Check up</a:t>
                      </a:r>
                      <a:endParaRPr lang="en-US" sz="1900" b="1" dirty="0"/>
                    </a:p>
                  </a:txBody>
                  <a:tcPr/>
                </a:tc>
                <a:tc>
                  <a:txBody>
                    <a:bodyPr/>
                    <a:lstStyle/>
                    <a:p>
                      <a:pPr algn="ctr"/>
                      <a:r>
                        <a:rPr lang="en-IN" b="1" dirty="0" smtClean="0"/>
                        <a:t>12341</a:t>
                      </a:r>
                      <a:endParaRPr lang="en-US" b="1" dirty="0"/>
                    </a:p>
                  </a:txBody>
                  <a:tcPr/>
                </a:tc>
                <a:tc>
                  <a:txBody>
                    <a:bodyPr/>
                    <a:lstStyle/>
                    <a:p>
                      <a:pPr algn="ctr"/>
                      <a:r>
                        <a:rPr lang="en-IN" b="1" dirty="0" smtClean="0"/>
                        <a:t>2673996</a:t>
                      </a:r>
                      <a:endParaRPr lang="en-US" b="1" dirty="0"/>
                    </a:p>
                  </a:txBody>
                  <a:tcPr/>
                </a:tc>
                <a:tc>
                  <a:txBody>
                    <a:bodyPr/>
                    <a:lstStyle/>
                    <a:p>
                      <a:pPr algn="ctr"/>
                      <a:r>
                        <a:rPr lang="en-IN" b="1" dirty="0" smtClean="0"/>
                        <a:t>98</a:t>
                      </a:r>
                      <a:endParaRPr lang="en-US" b="1" dirty="0"/>
                    </a:p>
                  </a:txBody>
                  <a:tcPr/>
                </a:tc>
              </a:tr>
              <a:tr h="462844">
                <a:tc>
                  <a:txBody>
                    <a:bodyPr/>
                    <a:lstStyle/>
                    <a:p>
                      <a:r>
                        <a:rPr lang="en-IN" sz="1900" b="1" dirty="0" smtClean="0"/>
                        <a:t>IFA tablets</a:t>
                      </a:r>
                      <a:endParaRPr lang="en-US" sz="1900" b="1" dirty="0"/>
                    </a:p>
                  </a:txBody>
                  <a:tcPr/>
                </a:tc>
                <a:tc>
                  <a:txBody>
                    <a:bodyPr/>
                    <a:lstStyle/>
                    <a:p>
                      <a:pPr algn="ctr"/>
                      <a:r>
                        <a:rPr lang="en-IN" b="1" dirty="0" smtClean="0"/>
                        <a:t>5537</a:t>
                      </a:r>
                      <a:endParaRPr lang="en-US" b="1" dirty="0"/>
                    </a:p>
                  </a:txBody>
                  <a:tcPr/>
                </a:tc>
                <a:tc>
                  <a:txBody>
                    <a:bodyPr/>
                    <a:lstStyle/>
                    <a:p>
                      <a:pPr algn="ctr"/>
                      <a:r>
                        <a:rPr lang="en-IN" b="1" dirty="0" smtClean="0"/>
                        <a:t>756685</a:t>
                      </a:r>
                      <a:endParaRPr lang="en-US" b="1" dirty="0"/>
                    </a:p>
                  </a:txBody>
                  <a:tcPr/>
                </a:tc>
                <a:tc>
                  <a:txBody>
                    <a:bodyPr/>
                    <a:lstStyle/>
                    <a:p>
                      <a:pPr algn="ctr"/>
                      <a:r>
                        <a:rPr lang="en-IN" b="1" dirty="0" smtClean="0"/>
                        <a:t>71</a:t>
                      </a:r>
                      <a:endParaRPr lang="en-US" b="1" dirty="0"/>
                    </a:p>
                  </a:txBody>
                  <a:tcPr/>
                </a:tc>
              </a:tr>
              <a:tr h="581862">
                <a:tc>
                  <a:txBody>
                    <a:bodyPr/>
                    <a:lstStyle/>
                    <a:p>
                      <a:r>
                        <a:rPr lang="en-IN" sz="1900" b="1" dirty="0" smtClean="0"/>
                        <a:t>Deworming tablets</a:t>
                      </a:r>
                    </a:p>
                    <a:p>
                      <a:endParaRPr lang="en-US" sz="1900" b="1" dirty="0"/>
                    </a:p>
                  </a:txBody>
                  <a:tcPr/>
                </a:tc>
                <a:tc>
                  <a:txBody>
                    <a:bodyPr/>
                    <a:lstStyle/>
                    <a:p>
                      <a:pPr algn="ctr"/>
                      <a:r>
                        <a:rPr lang="en-IN" b="1" dirty="0" smtClean="0"/>
                        <a:t>12341</a:t>
                      </a:r>
                      <a:endParaRPr lang="en-US" b="1" dirty="0"/>
                    </a:p>
                  </a:txBody>
                  <a:tcPr/>
                </a:tc>
                <a:tc>
                  <a:txBody>
                    <a:bodyPr/>
                    <a:lstStyle/>
                    <a:p>
                      <a:pPr algn="ctr"/>
                      <a:r>
                        <a:rPr lang="en-IN" b="1" dirty="0" smtClean="0"/>
                        <a:t>2243495</a:t>
                      </a:r>
                      <a:endParaRPr lang="en-US" b="1" dirty="0"/>
                    </a:p>
                  </a:txBody>
                  <a:tcPr/>
                </a:tc>
                <a:tc>
                  <a:txBody>
                    <a:bodyPr/>
                    <a:lstStyle/>
                    <a:p>
                      <a:pPr algn="ctr"/>
                      <a:r>
                        <a:rPr lang="en-IN" b="1" dirty="0" smtClean="0"/>
                        <a:t>82</a:t>
                      </a:r>
                      <a:endParaRPr lang="en-US" b="1" dirty="0"/>
                    </a:p>
                  </a:txBody>
                  <a:tcPr/>
                </a:tc>
              </a:tr>
            </a:tbl>
          </a:graphicData>
        </a:graphic>
      </p:graphicFrame>
    </p:spTree>
    <p:extLst>
      <p:ext uri="{BB962C8B-B14F-4D97-AF65-F5344CB8AC3E}">
        <p14:creationId xmlns:p14="http://schemas.microsoft.com/office/powerpoint/2010/main" xmlns="" val="13130477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a:xfrm>
            <a:off x="-32692" y="122237"/>
            <a:ext cx="9645004" cy="1450888"/>
          </a:xfrm>
          <a:prstGeom prst="rect">
            <a:avLst/>
          </a:prstGeom>
          <a:noFill/>
        </p:spPr>
        <p:txBody>
          <a:bodyPr/>
          <a:lstStyle/>
          <a:p>
            <a:pPr algn="ctr" eaLnBrk="0" hangingPunct="0">
              <a:buClr>
                <a:srgbClr val="000000"/>
              </a:buClr>
              <a:buSzPct val="100000"/>
              <a:buFont typeface="Times New Roman" pitchFamily="18" charset="0"/>
              <a:buNone/>
              <a:defRPr/>
            </a:pPr>
            <a:r>
              <a:rPr lang="en-US" sz="5400" b="1" kern="0" dirty="0" smtClean="0">
                <a:solidFill>
                  <a:schemeClr val="tx1"/>
                </a:solidFill>
                <a:latin typeface="+mn-lt"/>
                <a:ea typeface="+mj-ea"/>
                <a:cs typeface="+mj-cs"/>
              </a:rPr>
              <a:t>         </a:t>
            </a:r>
            <a:r>
              <a:rPr lang="en-US" sz="2700" b="1" kern="0" dirty="0" smtClean="0">
                <a:latin typeface="+mn-lt"/>
                <a:ea typeface="+mj-ea"/>
                <a:cs typeface="+mj-cs"/>
              </a:rPr>
              <a:t>Receipt &amp; Utilization of Centre Share-2018-19-Abstract </a:t>
            </a:r>
            <a:endParaRPr lang="en-US" sz="2700" b="1" kern="0" dirty="0">
              <a:latin typeface="+mn-lt"/>
              <a:ea typeface="+mj-ea"/>
              <a:cs typeface="+mj-cs"/>
            </a:endParaRPr>
          </a:p>
          <a:p>
            <a:pPr algn="ctr" eaLnBrk="0" hangingPunct="0">
              <a:buClr>
                <a:srgbClr val="000000"/>
              </a:buClr>
              <a:buSzPct val="100000"/>
              <a:buFont typeface="Times New Roman" pitchFamily="18" charset="0"/>
              <a:buNone/>
              <a:defRPr/>
            </a:pPr>
            <a:r>
              <a:rPr lang="en-US" sz="5400" b="1" kern="0" dirty="0">
                <a:latin typeface="Monotype Corsiva" pitchFamily="66" charset="0"/>
                <a:ea typeface="+mj-ea"/>
                <a:cs typeface="+mj-cs"/>
              </a:rPr>
              <a:t>                                    </a:t>
            </a:r>
            <a:r>
              <a:rPr lang="en-US" sz="2000" b="1" kern="0" dirty="0">
                <a:latin typeface="+mj-lt"/>
                <a:ea typeface="+mj-ea"/>
                <a:cs typeface="+mj-cs"/>
              </a:rPr>
              <a:t>(Rs in  </a:t>
            </a:r>
            <a:r>
              <a:rPr lang="en-US" sz="2000" b="1" kern="0" dirty="0" err="1">
                <a:latin typeface="+mj-lt"/>
                <a:ea typeface="+mj-ea"/>
                <a:cs typeface="+mj-cs"/>
              </a:rPr>
              <a:t>Lakhs</a:t>
            </a:r>
            <a:r>
              <a:rPr lang="en-US" sz="2000" b="1" kern="0" dirty="0">
                <a:solidFill>
                  <a:schemeClr val="tx1"/>
                </a:solidFill>
                <a:latin typeface="+mj-lt"/>
                <a:ea typeface="+mj-ea"/>
                <a:cs typeface="+mj-cs"/>
              </a:rPr>
              <a:t>)</a:t>
            </a:r>
          </a:p>
        </p:txBody>
      </p:sp>
      <p:pic>
        <p:nvPicPr>
          <p:cNvPr id="6" name="Picture 2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3512" y="198437"/>
            <a:ext cx="923960" cy="923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xmlns="" val="529611234"/>
              </p:ext>
            </p:extLst>
          </p:nvPr>
        </p:nvGraphicFramePr>
        <p:xfrm>
          <a:off x="239713" y="1265238"/>
          <a:ext cx="9601200" cy="5233975"/>
        </p:xfrm>
        <a:graphic>
          <a:graphicData uri="http://schemas.openxmlformats.org/drawingml/2006/table">
            <a:tbl>
              <a:tblPr>
                <a:tableStyleId>{5C22544A-7EE6-4342-B048-85BDC9FD1C3A}</a:tableStyleId>
              </a:tblPr>
              <a:tblGrid>
                <a:gridCol w="2651048"/>
                <a:gridCol w="399947"/>
                <a:gridCol w="2251101"/>
                <a:gridCol w="2149552"/>
                <a:gridCol w="2149552"/>
              </a:tblGrid>
              <a:tr h="826846">
                <a:tc gridSpan="2">
                  <a:txBody>
                    <a:bodyPr/>
                    <a:lstStyle/>
                    <a:p>
                      <a:pPr algn="ctr" rtl="0" fontAlgn="ctr"/>
                      <a:r>
                        <a:rPr lang="en-GB" sz="2800" b="1" u="none" strike="noStrike" dirty="0">
                          <a:effectLst/>
                        </a:rPr>
                        <a:t>Particulars</a:t>
                      </a:r>
                      <a:endParaRPr lang="en-GB" sz="2800" b="1" i="0" u="none" strike="noStrike" dirty="0">
                        <a:solidFill>
                          <a:srgbClr val="FFFFFF"/>
                        </a:solidFill>
                        <a:effectLst/>
                        <a:latin typeface="Constantia" panose="02030602050306030303" pitchFamily="18" charset="0"/>
                      </a:endParaRPr>
                    </a:p>
                  </a:txBody>
                  <a:tcPr marL="9297" marR="9297" marT="9297" marB="0" anchor="ctr"/>
                </a:tc>
                <a:tc hMerge="1">
                  <a:txBody>
                    <a:bodyPr/>
                    <a:lstStyle/>
                    <a:p>
                      <a:endParaRPr lang="en-US"/>
                    </a:p>
                  </a:txBody>
                  <a:tcPr/>
                </a:tc>
                <a:tc>
                  <a:txBody>
                    <a:bodyPr/>
                    <a:lstStyle/>
                    <a:p>
                      <a:pPr algn="ctr" rtl="0" fontAlgn="ctr"/>
                      <a:r>
                        <a:rPr lang="en-GB" sz="2800" b="1" u="none" strike="noStrike" dirty="0" smtClean="0">
                          <a:effectLst/>
                        </a:rPr>
                        <a:t>Received                   (in </a:t>
                      </a:r>
                      <a:r>
                        <a:rPr lang="en-GB" sz="2800" b="1" u="none" strike="noStrike" dirty="0" err="1" smtClean="0">
                          <a:effectLst/>
                        </a:rPr>
                        <a:t>lakhs</a:t>
                      </a:r>
                      <a:r>
                        <a:rPr lang="en-GB" sz="2800" b="1" u="none" strike="noStrike" dirty="0" smtClean="0">
                          <a:effectLst/>
                        </a:rPr>
                        <a:t>)</a:t>
                      </a:r>
                      <a:endParaRPr lang="en-GB" sz="2800" b="1" i="0" u="none" strike="noStrike" dirty="0">
                        <a:solidFill>
                          <a:srgbClr val="FFFFFF"/>
                        </a:solidFill>
                        <a:effectLst/>
                        <a:latin typeface="Constantia" panose="02030602050306030303" pitchFamily="18" charset="0"/>
                      </a:endParaRPr>
                    </a:p>
                  </a:txBody>
                  <a:tcPr marL="9297" marR="9297" marT="9297" marB="0" anchor="ctr"/>
                </a:tc>
                <a:tc>
                  <a:txBody>
                    <a:bodyPr/>
                    <a:lstStyle/>
                    <a:p>
                      <a:pPr algn="ctr" rtl="0" fontAlgn="ctr"/>
                      <a:r>
                        <a:rPr lang="en-GB" sz="2800" b="1" u="none" strike="noStrike" dirty="0" smtClean="0">
                          <a:effectLst/>
                        </a:rPr>
                        <a:t>Utilized                      (in </a:t>
                      </a:r>
                      <a:r>
                        <a:rPr lang="en-GB" sz="2800" b="1" u="none" strike="noStrike" dirty="0" err="1" smtClean="0">
                          <a:effectLst/>
                        </a:rPr>
                        <a:t>lakhs</a:t>
                      </a:r>
                      <a:r>
                        <a:rPr lang="en-GB" sz="2800" b="1" u="none" strike="noStrike" dirty="0" smtClean="0">
                          <a:effectLst/>
                        </a:rPr>
                        <a:t>)</a:t>
                      </a:r>
                      <a:endParaRPr lang="en-GB" sz="2800" b="1" i="0" u="none" strike="noStrike" dirty="0">
                        <a:solidFill>
                          <a:srgbClr val="FFFFFF"/>
                        </a:solidFill>
                        <a:effectLst/>
                        <a:latin typeface="Constantia" panose="02030602050306030303" pitchFamily="18" charset="0"/>
                      </a:endParaRPr>
                    </a:p>
                  </a:txBody>
                  <a:tcPr marL="9297" marR="9297" marT="9297" marB="0" anchor="ctr"/>
                </a:tc>
                <a:tc>
                  <a:txBody>
                    <a:bodyPr/>
                    <a:lstStyle/>
                    <a:p>
                      <a:pPr algn="ctr" rtl="0" fontAlgn="ctr"/>
                      <a:r>
                        <a:rPr lang="en-GB" sz="2800" b="1" u="none" strike="noStrike" dirty="0" smtClean="0">
                          <a:effectLst/>
                        </a:rPr>
                        <a:t>Balance                  (in </a:t>
                      </a:r>
                      <a:r>
                        <a:rPr lang="en-GB" sz="2800" b="1" u="none" strike="noStrike" dirty="0" err="1" smtClean="0">
                          <a:effectLst/>
                        </a:rPr>
                        <a:t>lakhs</a:t>
                      </a:r>
                      <a:r>
                        <a:rPr lang="en-GB" sz="2800" b="1" u="none" strike="noStrike" dirty="0" smtClean="0">
                          <a:effectLst/>
                        </a:rPr>
                        <a:t>)</a:t>
                      </a:r>
                      <a:endParaRPr lang="en-GB" sz="2800" b="1" i="0" u="none" strike="noStrike" dirty="0">
                        <a:solidFill>
                          <a:srgbClr val="FFFFFF"/>
                        </a:solidFill>
                        <a:effectLst/>
                        <a:latin typeface="Constantia" panose="02030602050306030303" pitchFamily="18" charset="0"/>
                      </a:endParaRPr>
                    </a:p>
                  </a:txBody>
                  <a:tcPr marL="9297" marR="9297" marT="9297" marB="0" anchor="ctr"/>
                </a:tc>
              </a:tr>
              <a:tr h="374060">
                <a:tc gridSpan="5">
                  <a:txBody>
                    <a:bodyPr/>
                    <a:lstStyle/>
                    <a:p>
                      <a:pPr algn="l" rtl="0" fontAlgn="ctr"/>
                      <a:r>
                        <a:rPr lang="en-GB" sz="2000" b="0" i="0" u="none" strike="noStrike" dirty="0" smtClean="0">
                          <a:solidFill>
                            <a:srgbClr val="000000"/>
                          </a:solidFill>
                          <a:effectLst/>
                          <a:latin typeface="Arial" panose="020B0604020202020204" pitchFamily="34" charset="0"/>
                        </a:rPr>
                        <a:t>  </a:t>
                      </a:r>
                      <a:r>
                        <a:rPr lang="en-GB" sz="2500" b="1" i="0" u="none" strike="noStrike" dirty="0" smtClean="0">
                          <a:solidFill>
                            <a:srgbClr val="000000"/>
                          </a:solidFill>
                          <a:effectLst/>
                          <a:latin typeface="+mn-lt"/>
                        </a:rPr>
                        <a:t>Recurring</a:t>
                      </a:r>
                      <a:endParaRPr lang="en-GB" sz="2500" b="1" i="0" u="none" strike="noStrike" dirty="0">
                        <a:solidFill>
                          <a:srgbClr val="000000"/>
                        </a:solidFill>
                        <a:effectLst/>
                        <a:latin typeface="+mn-lt"/>
                      </a:endParaRPr>
                    </a:p>
                  </a:txBody>
                  <a:tcPr marL="9297" marR="9297" marT="9297" marB="0" anchor="ctr"/>
                </a:tc>
                <a:tc hMerge="1">
                  <a:txBody>
                    <a:bodyPr/>
                    <a:lstStyle/>
                    <a:p>
                      <a:endParaRPr lang="en-US"/>
                    </a:p>
                  </a:txBody>
                  <a:tcPr/>
                </a:tc>
                <a:tc hMerge="1">
                  <a:txBody>
                    <a:bodyPr/>
                    <a:lstStyle/>
                    <a:p>
                      <a:endParaRPr lang="en-US"/>
                    </a:p>
                  </a:txBody>
                  <a:tcPr/>
                </a:tc>
                <a:tc hMerge="1">
                  <a:txBody>
                    <a:bodyPr/>
                    <a:lstStyle/>
                    <a:p>
                      <a:pPr algn="r" rtl="0" fontAlgn="ctr"/>
                      <a:endParaRPr lang="en-GB" sz="2400" b="0" i="0" u="none" strike="noStrike" dirty="0">
                        <a:solidFill>
                          <a:srgbClr val="000000"/>
                        </a:solidFill>
                        <a:effectLst/>
                        <a:latin typeface="Arial" panose="020B0604020202020204" pitchFamily="34" charset="0"/>
                      </a:endParaRPr>
                    </a:p>
                  </a:txBody>
                  <a:tcPr marL="9297" marR="9297" marT="9297" marB="0" anchor="ctr"/>
                </a:tc>
                <a:tc hMerge="1">
                  <a:txBody>
                    <a:bodyPr/>
                    <a:lstStyle/>
                    <a:p>
                      <a:pPr algn="r" rtl="0" fontAlgn="ctr"/>
                      <a:endParaRPr lang="en-GB" sz="2400" b="0" i="0" u="none" strike="noStrike" dirty="0">
                        <a:solidFill>
                          <a:srgbClr val="000000"/>
                        </a:solidFill>
                        <a:effectLst/>
                        <a:latin typeface="Arial" panose="020B0604020202020204" pitchFamily="34" charset="0"/>
                      </a:endParaRPr>
                    </a:p>
                  </a:txBody>
                  <a:tcPr marL="9297" marR="9297" marT="9297" marB="0" anchor="ctr"/>
                </a:tc>
              </a:tr>
              <a:tr h="361244">
                <a:tc gridSpan="2">
                  <a:txBody>
                    <a:bodyPr/>
                    <a:lstStyle/>
                    <a:p>
                      <a:pPr algn="l" rtl="0" fontAlgn="ctr"/>
                      <a:r>
                        <a:rPr lang="en-GB" sz="2400" u="none" strike="noStrike" dirty="0" smtClean="0">
                          <a:effectLst/>
                        </a:rPr>
                        <a:t> Cost of Food </a:t>
                      </a:r>
                      <a:r>
                        <a:rPr lang="en-GB" sz="2400" u="none" strike="noStrike" dirty="0">
                          <a:effectLst/>
                        </a:rPr>
                        <a:t>grains</a:t>
                      </a:r>
                      <a:endParaRPr lang="en-GB" sz="2400" b="0"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a:txBody>
                    <a:bodyPr/>
                    <a:lstStyle/>
                    <a:p>
                      <a:pPr algn="r" rtl="0" fontAlgn="ctr"/>
                      <a:r>
                        <a:rPr lang="en-GB" sz="2400" u="none" strike="noStrike" dirty="0" smtClean="0">
                          <a:effectLst/>
                        </a:rPr>
                        <a:t>1848.12</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b="0" i="0" u="none" strike="noStrike" dirty="0" smtClean="0">
                          <a:solidFill>
                            <a:srgbClr val="000000"/>
                          </a:solidFill>
                          <a:effectLst/>
                          <a:latin typeface="Arial" panose="020B0604020202020204" pitchFamily="34" charset="0"/>
                        </a:rPr>
                        <a:t>1848.10</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u="none" strike="noStrike" dirty="0" smtClean="0">
                          <a:effectLst/>
                        </a:rPr>
                        <a:t>0.02</a:t>
                      </a:r>
                      <a:endParaRPr lang="en-GB" sz="2400" b="0" i="0" u="none" strike="noStrike" dirty="0">
                        <a:solidFill>
                          <a:srgbClr val="000000"/>
                        </a:solidFill>
                        <a:effectLst/>
                        <a:latin typeface="Arial" panose="020B0604020202020204" pitchFamily="34" charset="0"/>
                      </a:endParaRPr>
                    </a:p>
                  </a:txBody>
                  <a:tcPr marL="9297" marR="9297" marT="9297" marB="0" anchor="ctr"/>
                </a:tc>
              </a:tr>
              <a:tr h="359454">
                <a:tc gridSpan="2">
                  <a:txBody>
                    <a:bodyPr/>
                    <a:lstStyle/>
                    <a:p>
                      <a:pPr algn="l" rtl="0" fontAlgn="ctr"/>
                      <a:r>
                        <a:rPr lang="en-GB" sz="2400" u="none" strike="noStrike" dirty="0" smtClean="0">
                          <a:effectLst/>
                        </a:rPr>
                        <a:t> Cooking </a:t>
                      </a:r>
                      <a:r>
                        <a:rPr lang="en-GB" sz="2400" u="none" strike="noStrike" dirty="0">
                          <a:effectLst/>
                        </a:rPr>
                        <a:t>Cost</a:t>
                      </a:r>
                      <a:endParaRPr lang="en-GB" sz="2400" b="0"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a:txBody>
                    <a:bodyPr/>
                    <a:lstStyle/>
                    <a:p>
                      <a:pPr algn="ctr" rtl="0" fontAlgn="ctr"/>
                      <a:r>
                        <a:rPr lang="en-GB" sz="2400" u="none" strike="noStrike" dirty="0" smtClean="0">
                          <a:effectLst/>
                        </a:rPr>
                        <a:t>          17478.77</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b="0" i="0" u="none" strike="noStrike" dirty="0" smtClean="0">
                          <a:solidFill>
                            <a:srgbClr val="000000"/>
                          </a:solidFill>
                          <a:effectLst/>
                          <a:latin typeface="Arial" panose="020B0604020202020204" pitchFamily="34" charset="0"/>
                        </a:rPr>
                        <a:t>15947.84</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b="0" i="0" u="none" strike="noStrike" dirty="0" smtClean="0">
                          <a:solidFill>
                            <a:srgbClr val="000000"/>
                          </a:solidFill>
                          <a:effectLst/>
                          <a:latin typeface="Arial" panose="020B0604020202020204" pitchFamily="34" charset="0"/>
                        </a:rPr>
                        <a:t>1530.93</a:t>
                      </a:r>
                      <a:endParaRPr lang="en-GB" sz="2400" b="0" i="0" u="none" strike="noStrike" dirty="0">
                        <a:solidFill>
                          <a:srgbClr val="000000"/>
                        </a:solidFill>
                        <a:effectLst/>
                        <a:latin typeface="Arial" panose="020B0604020202020204" pitchFamily="34" charset="0"/>
                      </a:endParaRPr>
                    </a:p>
                  </a:txBody>
                  <a:tcPr marL="9297" marR="9297" marT="9297" marB="0" anchor="ctr"/>
                </a:tc>
              </a:tr>
              <a:tr h="374292">
                <a:tc gridSpan="2">
                  <a:txBody>
                    <a:bodyPr/>
                    <a:lstStyle/>
                    <a:p>
                      <a:pPr algn="l" rtl="0" fontAlgn="ctr"/>
                      <a:r>
                        <a:rPr lang="en-GB" sz="2400" u="none" strike="noStrike" dirty="0" smtClean="0">
                          <a:effectLst/>
                        </a:rPr>
                        <a:t> Transportation charges</a:t>
                      </a:r>
                      <a:endParaRPr lang="en-GB" sz="2400" b="0"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a:txBody>
                    <a:bodyPr/>
                    <a:lstStyle/>
                    <a:p>
                      <a:pPr algn="r" rtl="0" fontAlgn="ctr"/>
                      <a:r>
                        <a:rPr lang="en-GB" sz="2400" b="0" i="0" u="none" strike="noStrike" dirty="0" smtClean="0">
                          <a:solidFill>
                            <a:srgbClr val="000000"/>
                          </a:solidFill>
                          <a:effectLst/>
                          <a:latin typeface="Arial" panose="020B0604020202020204" pitchFamily="34" charset="0"/>
                        </a:rPr>
                        <a:t>462.04</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b="0" i="0" u="none" strike="noStrike" dirty="0" smtClean="0">
                          <a:solidFill>
                            <a:srgbClr val="000000"/>
                          </a:solidFill>
                          <a:effectLst/>
                          <a:latin typeface="Arial" panose="020B0604020202020204" pitchFamily="34" charset="0"/>
                        </a:rPr>
                        <a:t>462.04</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b="0" i="0" u="none" strike="noStrike" dirty="0" smtClean="0">
                          <a:solidFill>
                            <a:srgbClr val="000000"/>
                          </a:solidFill>
                          <a:effectLst/>
                          <a:latin typeface="Arial" panose="020B0604020202020204" pitchFamily="34" charset="0"/>
                        </a:rPr>
                        <a:t>0.00</a:t>
                      </a:r>
                      <a:endParaRPr lang="en-GB" sz="2400" b="0" i="0" u="none" strike="noStrike" dirty="0">
                        <a:solidFill>
                          <a:srgbClr val="000000"/>
                        </a:solidFill>
                        <a:effectLst/>
                        <a:latin typeface="Arial" panose="020B0604020202020204" pitchFamily="34" charset="0"/>
                      </a:endParaRPr>
                    </a:p>
                  </a:txBody>
                  <a:tcPr marL="9297" marR="9297" marT="9297" marB="0" anchor="ctr"/>
                </a:tc>
              </a:tr>
              <a:tr h="359454">
                <a:tc gridSpan="2">
                  <a:txBody>
                    <a:bodyPr/>
                    <a:lstStyle/>
                    <a:p>
                      <a:pPr algn="l" rtl="0" fontAlgn="ctr"/>
                      <a:r>
                        <a:rPr lang="en-GB" sz="2400" u="none" strike="noStrike" dirty="0" smtClean="0">
                          <a:effectLst/>
                        </a:rPr>
                        <a:t> Cook-cum-Helpers</a:t>
                      </a:r>
                      <a:endParaRPr lang="en-GB" sz="2400" b="0"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a:txBody>
                    <a:bodyPr/>
                    <a:lstStyle/>
                    <a:p>
                      <a:pPr algn="r" rtl="0" fontAlgn="ctr"/>
                      <a:r>
                        <a:rPr lang="en-GB" sz="2400" u="none" strike="noStrike" dirty="0" smtClean="0">
                          <a:effectLst/>
                        </a:rPr>
                        <a:t>1060.38 </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b="0" i="0" u="none" strike="noStrike" dirty="0" smtClean="0">
                          <a:solidFill>
                            <a:srgbClr val="000000"/>
                          </a:solidFill>
                          <a:effectLst/>
                          <a:latin typeface="Arial" panose="020B0604020202020204" pitchFamily="34" charset="0"/>
                        </a:rPr>
                        <a:t>863.34</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b="0" i="0" u="none" strike="noStrike" dirty="0" smtClean="0">
                          <a:solidFill>
                            <a:srgbClr val="000000"/>
                          </a:solidFill>
                          <a:effectLst/>
                          <a:latin typeface="Arial" panose="020B0604020202020204" pitchFamily="34" charset="0"/>
                        </a:rPr>
                        <a:t>197.04</a:t>
                      </a:r>
                      <a:endParaRPr lang="en-GB" sz="2400" b="0" i="0" u="none" strike="noStrike" dirty="0">
                        <a:solidFill>
                          <a:srgbClr val="000000"/>
                        </a:solidFill>
                        <a:effectLst/>
                        <a:latin typeface="Arial" panose="020B0604020202020204" pitchFamily="34" charset="0"/>
                      </a:endParaRPr>
                    </a:p>
                  </a:txBody>
                  <a:tcPr marL="9297" marR="9297" marT="9297" marB="0" anchor="ctr"/>
                </a:tc>
              </a:tr>
              <a:tr h="359454">
                <a:tc gridSpan="2">
                  <a:txBody>
                    <a:bodyPr/>
                    <a:lstStyle/>
                    <a:p>
                      <a:pPr algn="l" rtl="0" fontAlgn="ctr"/>
                      <a:r>
                        <a:rPr lang="en-GB" sz="2400" u="none" strike="noStrike" dirty="0" smtClean="0">
                          <a:effectLst/>
                        </a:rPr>
                        <a:t> MME</a:t>
                      </a:r>
                      <a:endParaRPr lang="en-GB" sz="2400" b="0"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a:txBody>
                    <a:bodyPr/>
                    <a:lstStyle/>
                    <a:p>
                      <a:pPr algn="r" rtl="0" fontAlgn="t"/>
                      <a:r>
                        <a:rPr lang="en-GB" sz="2400" u="none" strike="noStrike" dirty="0" smtClean="0">
                          <a:effectLst/>
                        </a:rPr>
                        <a:t>375.29</a:t>
                      </a:r>
                      <a:r>
                        <a:rPr lang="en-GB" sz="2000" u="none" strike="noStrike" dirty="0">
                          <a:effectLst/>
                        </a:rPr>
                        <a:t> </a:t>
                      </a:r>
                      <a:endParaRPr lang="en-GB" sz="2000" b="0" i="0" u="none" strike="noStrike" dirty="0">
                        <a:solidFill>
                          <a:srgbClr val="000000"/>
                        </a:solidFill>
                        <a:effectLst/>
                        <a:latin typeface="Arial" panose="020B0604020202020204" pitchFamily="34" charset="0"/>
                      </a:endParaRPr>
                    </a:p>
                  </a:txBody>
                  <a:tcPr marL="9297" marR="9297" marT="9297" marB="0"/>
                </a:tc>
                <a:tc>
                  <a:txBody>
                    <a:bodyPr/>
                    <a:lstStyle/>
                    <a:p>
                      <a:pPr algn="r" rtl="0" fontAlgn="ctr"/>
                      <a:r>
                        <a:rPr lang="en-GB" sz="2400" b="0" i="0" u="none" strike="noStrike" dirty="0" smtClean="0">
                          <a:solidFill>
                            <a:srgbClr val="000000"/>
                          </a:solidFill>
                          <a:effectLst/>
                          <a:latin typeface="Arial" panose="020B0604020202020204" pitchFamily="34" charset="0"/>
                        </a:rPr>
                        <a:t>356.23</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u="none" strike="noStrike" dirty="0" smtClean="0">
                          <a:effectLst/>
                        </a:rPr>
                        <a:t>19.06</a:t>
                      </a:r>
                      <a:endParaRPr lang="en-GB" sz="2400" b="0" i="0" u="none" strike="noStrike" dirty="0">
                        <a:solidFill>
                          <a:srgbClr val="000000"/>
                        </a:solidFill>
                        <a:effectLst/>
                        <a:latin typeface="Arial" panose="020B0604020202020204" pitchFamily="34" charset="0"/>
                      </a:endParaRPr>
                    </a:p>
                  </a:txBody>
                  <a:tcPr marL="9297" marR="9297" marT="9297" marB="0" anchor="ctr"/>
                </a:tc>
              </a:tr>
              <a:tr h="1002117">
                <a:tc gridSpan="2">
                  <a:txBody>
                    <a:bodyPr/>
                    <a:lstStyle/>
                    <a:p>
                      <a:pPr algn="ctr" rtl="0" fontAlgn="ctr"/>
                      <a:endParaRPr lang="en-GB" sz="2000" b="1"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a:txBody>
                    <a:bodyPr/>
                    <a:lstStyle/>
                    <a:p>
                      <a:pPr marL="0" marR="0" indent="0" algn="r" defTabSz="1007838" rtl="0" eaLnBrk="1" fontAlgn="auto" latinLnBrk="0" hangingPunct="1">
                        <a:lnSpc>
                          <a:spcPct val="100000"/>
                        </a:lnSpc>
                        <a:spcBef>
                          <a:spcPts val="0"/>
                        </a:spcBef>
                        <a:spcAft>
                          <a:spcPts val="0"/>
                        </a:spcAft>
                        <a:buClrTx/>
                        <a:buSzTx/>
                        <a:buFontTx/>
                        <a:buNone/>
                        <a:tabLst/>
                        <a:defRPr/>
                      </a:pPr>
                      <a:r>
                        <a:rPr lang="en-IN" dirty="0" smtClean="0"/>
                        <a:t>                      </a:t>
                      </a:r>
                      <a:r>
                        <a:rPr lang="en-GB" sz="2400" b="1" i="0" u="none" strike="noStrike" dirty="0" smtClean="0">
                          <a:solidFill>
                            <a:srgbClr val="000000"/>
                          </a:solidFill>
                          <a:effectLst/>
                          <a:latin typeface="Arial" panose="020B0604020202020204" pitchFamily="34" charset="0"/>
                        </a:rPr>
                        <a:t>21224.59</a:t>
                      </a:r>
                    </a:p>
                    <a:p>
                      <a:pPr algn="r"/>
                      <a:endParaRPr lang="en-US" sz="2400" b="1" dirty="0"/>
                    </a:p>
                  </a:txBody>
                  <a:tcPr marL="9297" marR="9297" marT="9297" marB="0" anchor="ctr"/>
                </a:tc>
                <a:tc>
                  <a:txBody>
                    <a:bodyPr/>
                    <a:lstStyle/>
                    <a:p>
                      <a:pPr algn="r" rtl="0" fontAlgn="ctr"/>
                      <a:r>
                        <a:rPr lang="en-GB" sz="2400" b="1" i="0" u="none" strike="noStrike" dirty="0" smtClean="0">
                          <a:solidFill>
                            <a:srgbClr val="000000"/>
                          </a:solidFill>
                          <a:effectLst/>
                          <a:latin typeface="Arial" panose="020B0604020202020204" pitchFamily="34" charset="0"/>
                        </a:rPr>
                        <a:t>19477.55</a:t>
                      </a:r>
                      <a:endParaRPr lang="en-GB" sz="2400" b="1"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b="1" i="0" u="none" strike="noStrike" dirty="0" smtClean="0">
                          <a:solidFill>
                            <a:srgbClr val="000000"/>
                          </a:solidFill>
                          <a:effectLst/>
                          <a:latin typeface="Arial" panose="020B0604020202020204" pitchFamily="34" charset="0"/>
                        </a:rPr>
                        <a:t>1747.04</a:t>
                      </a:r>
                      <a:endParaRPr lang="en-GB" sz="2400" b="1" i="0" u="none" strike="noStrike" dirty="0">
                        <a:solidFill>
                          <a:srgbClr val="000000"/>
                        </a:solidFill>
                        <a:effectLst/>
                        <a:latin typeface="Arial" panose="020B0604020202020204" pitchFamily="34" charset="0"/>
                      </a:endParaRPr>
                    </a:p>
                  </a:txBody>
                  <a:tcPr marL="9297" marR="9297" marT="9297" marB="0" anchor="ctr"/>
                </a:tc>
              </a:tr>
              <a:tr h="417878">
                <a:tc gridSpan="2">
                  <a:txBody>
                    <a:bodyPr/>
                    <a:lstStyle/>
                    <a:p>
                      <a:pPr algn="l" rtl="0" fontAlgn="ctr"/>
                      <a:r>
                        <a:rPr lang="en-GB" sz="2800" b="1" u="none" strike="noStrike" dirty="0" smtClean="0">
                          <a:effectLst/>
                        </a:rPr>
                        <a:t>  </a:t>
                      </a:r>
                      <a:r>
                        <a:rPr lang="en-GB" sz="2500" b="1" u="none" strike="noStrike" dirty="0" smtClean="0">
                          <a:effectLst/>
                        </a:rPr>
                        <a:t>Non-recurring</a:t>
                      </a:r>
                      <a:endParaRPr lang="en-GB" sz="2500" b="1"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a:txBody>
                    <a:bodyPr/>
                    <a:lstStyle/>
                    <a:p>
                      <a:pPr algn="r" rtl="0" fontAlgn="ctr"/>
                      <a:r>
                        <a:rPr lang="en-GB" sz="2400" u="none" strike="noStrike" dirty="0" smtClean="0">
                          <a:effectLst/>
                        </a:rPr>
                        <a:t>Nil</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u="none" strike="noStrike" dirty="0" smtClean="0">
                          <a:effectLst/>
                        </a:rPr>
                        <a:t>Nil</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u="none" strike="noStrike" dirty="0" smtClean="0">
                          <a:effectLst/>
                        </a:rPr>
                        <a:t>Nil</a:t>
                      </a:r>
                      <a:endParaRPr lang="en-GB" sz="2400" b="0" i="0" u="none" strike="noStrike" dirty="0">
                        <a:solidFill>
                          <a:srgbClr val="000000"/>
                        </a:solidFill>
                        <a:effectLst/>
                        <a:latin typeface="Arial" panose="020B0604020202020204" pitchFamily="34" charset="0"/>
                      </a:endParaRPr>
                    </a:p>
                  </a:txBody>
                  <a:tcPr marL="9297" marR="9297" marT="9297" marB="0" anchor="ctr"/>
                </a:tc>
              </a:tr>
              <a:tr h="624022">
                <a:tc>
                  <a:txBody>
                    <a:bodyPr/>
                    <a:lstStyle/>
                    <a:p>
                      <a:pPr algn="ctr" rtl="0" fontAlgn="ctr"/>
                      <a:r>
                        <a:rPr lang="en-GB" sz="2800" b="1" i="0" u="none" strike="noStrike" dirty="0" smtClean="0">
                          <a:solidFill>
                            <a:srgbClr val="000000"/>
                          </a:solidFill>
                          <a:effectLst/>
                          <a:latin typeface="Arial" panose="020B0604020202020204" pitchFamily="34" charset="0"/>
                        </a:rPr>
                        <a:t>GRAND TOTAL</a:t>
                      </a:r>
                      <a:endParaRPr lang="en-GB" sz="2800" b="1" i="0" u="none" strike="noStrike" dirty="0">
                        <a:solidFill>
                          <a:srgbClr val="000000"/>
                        </a:solidFill>
                        <a:effectLst/>
                        <a:latin typeface="Arial" panose="020B0604020202020204" pitchFamily="34" charset="0"/>
                      </a:endParaRPr>
                    </a:p>
                  </a:txBody>
                  <a:tcPr marL="9297" marR="9297" marT="9297" marB="0" anchor="ctr"/>
                </a:tc>
                <a:tc gridSpan="2">
                  <a:txBody>
                    <a:bodyPr/>
                    <a:lstStyle/>
                    <a:p>
                      <a:pPr algn="ctr" rtl="0" fontAlgn="ctr"/>
                      <a:r>
                        <a:rPr lang="en-GB" sz="3100" b="1" i="0" u="none" strike="noStrike" dirty="0" smtClean="0">
                          <a:solidFill>
                            <a:srgbClr val="000000"/>
                          </a:solidFill>
                          <a:effectLst/>
                          <a:latin typeface="Arial" panose="020B0604020202020204" pitchFamily="34" charset="0"/>
                        </a:rPr>
                        <a:t>         21224.59</a:t>
                      </a:r>
                      <a:endParaRPr lang="en-GB" sz="3100" b="1"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a:txBody>
                    <a:bodyPr/>
                    <a:lstStyle/>
                    <a:p>
                      <a:pPr algn="r" rtl="0" fontAlgn="ctr"/>
                      <a:r>
                        <a:rPr lang="en-GB" sz="2700" b="1" i="0" u="none" strike="noStrike" dirty="0" smtClean="0">
                          <a:solidFill>
                            <a:srgbClr val="000000"/>
                          </a:solidFill>
                          <a:effectLst/>
                          <a:latin typeface="Arial" panose="020B0604020202020204" pitchFamily="34" charset="0"/>
                        </a:rPr>
                        <a:t>19477.55</a:t>
                      </a:r>
                      <a:endParaRPr lang="en-GB" sz="2700" b="1"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700" b="1" i="0" u="none" strike="noStrike" dirty="0" smtClean="0">
                          <a:solidFill>
                            <a:srgbClr val="000000"/>
                          </a:solidFill>
                          <a:effectLst/>
                          <a:latin typeface="Arial" panose="020B0604020202020204" pitchFamily="34" charset="0"/>
                        </a:rPr>
                        <a:t>1747.04</a:t>
                      </a:r>
                      <a:endParaRPr lang="en-GB" sz="2700" b="1" i="0" u="none" strike="noStrike" dirty="0">
                        <a:solidFill>
                          <a:srgbClr val="000000"/>
                        </a:solidFill>
                        <a:effectLst/>
                        <a:latin typeface="Arial" panose="020B0604020202020204" pitchFamily="34" charset="0"/>
                      </a:endParaRPr>
                    </a:p>
                  </a:txBody>
                  <a:tcPr marL="9297" marR="9297" marT="9297" marB="0" anchor="ctr"/>
                </a:tc>
              </a:tr>
            </a:tbl>
          </a:graphicData>
        </a:graphic>
      </p:graphicFrame>
    </p:spTree>
    <p:extLst>
      <p:ext uri="{BB962C8B-B14F-4D97-AF65-F5344CB8AC3E}">
        <p14:creationId xmlns:p14="http://schemas.microsoft.com/office/powerpoint/2010/main" xmlns="" val="38970241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512" y="2713037"/>
            <a:ext cx="9072563" cy="1259946"/>
          </a:xfrm>
        </p:spPr>
        <p:txBody>
          <a:bodyPr/>
          <a:lstStyle/>
          <a:p>
            <a:r>
              <a:rPr lang="en-US" b="1" dirty="0" smtClean="0">
                <a:latin typeface="Arial Black" pitchFamily="34" charset="0"/>
              </a:rPr>
              <a:t>PROPOSAL FOR 2019-20</a:t>
            </a:r>
            <a:endParaRPr lang="en-US" b="1" dirty="0">
              <a:latin typeface="Arial Black"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687512" y="314962"/>
            <a:ext cx="7620000" cy="1023713"/>
          </a:xfrm>
          <a:prstGeom prst="snip2DiagRect">
            <a:avLst/>
          </a:prstGeom>
        </p:spPr>
        <p:style>
          <a:lnRef idx="0">
            <a:schemeClr val="accent2"/>
          </a:lnRef>
          <a:fillRef idx="3">
            <a:schemeClr val="accent2"/>
          </a:fillRef>
          <a:effectRef idx="3">
            <a:schemeClr val="accent2"/>
          </a:effectRef>
          <a:fontRef idx="minor">
            <a:schemeClr val="lt1"/>
          </a:fontRef>
        </p:style>
        <p:txBody>
          <a:bodyPr lIns="100794" tIns="50397" rIns="100794" bIns="50397" anchor="ctr"/>
          <a:lstStyle/>
          <a:p>
            <a:pPr algn="ctr" eaLnBrk="0" hangingPunct="0">
              <a:defRPr/>
            </a:pPr>
            <a:r>
              <a:rPr lang="en-US" sz="2800" b="1" dirty="0" smtClean="0">
                <a:solidFill>
                  <a:schemeClr val="bg1"/>
                </a:solidFill>
                <a:latin typeface="Palatino Linotype" pitchFamily="18" charset="0"/>
              </a:rPr>
              <a:t>ATR ON THE MINUTES OF MDM-PAB MEETING HELD ON 10.05.2018</a:t>
            </a:r>
            <a:endParaRPr lang="en-US" sz="2800" b="1" i="1" dirty="0">
              <a:solidFill>
                <a:schemeClr val="bg1"/>
              </a:solidFill>
              <a:latin typeface="Palatino Linotype" pitchFamily="18" charset="0"/>
            </a:endParaRPr>
          </a:p>
        </p:txBody>
      </p:sp>
      <p:grpSp>
        <p:nvGrpSpPr>
          <p:cNvPr id="2" name="Group 20"/>
          <p:cNvGrpSpPr/>
          <p:nvPr/>
        </p:nvGrpSpPr>
        <p:grpSpPr>
          <a:xfrm>
            <a:off x="703562" y="1646237"/>
            <a:ext cx="9072563" cy="1447800"/>
            <a:chOff x="703562" y="1778256"/>
            <a:chExt cx="9072563" cy="851647"/>
          </a:xfrm>
        </p:grpSpPr>
        <p:sp>
          <p:nvSpPr>
            <p:cNvPr id="19" name="Freeform 18"/>
            <p:cNvSpPr/>
            <p:nvPr/>
          </p:nvSpPr>
          <p:spPr>
            <a:xfrm>
              <a:off x="703562" y="1778256"/>
              <a:ext cx="679152" cy="851647"/>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065" tIns="351642"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0" name="Freeform 19"/>
            <p:cNvSpPr/>
            <p:nvPr/>
          </p:nvSpPr>
          <p:spPr>
            <a:xfrm>
              <a:off x="1382714" y="1778256"/>
              <a:ext cx="8393411" cy="851647"/>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dirty="0" smtClean="0">
                  <a:cs typeface="Times New Roman" panose="02020603050405020304" pitchFamily="18" charset="0"/>
                </a:rPr>
                <a:t>Steps have been taken to ensure the hygiene and nutritional value of meal given to children. 7977 food samples  that got tested in 2018-19,only five samples did not meet the norms. </a:t>
              </a:r>
              <a:endParaRPr lang="nb-NO" sz="2800" b="1" dirty="0" smtClean="0">
                <a:cs typeface="Times New Roman" panose="02020603050405020304" pitchFamily="18" charset="0"/>
              </a:endParaRPr>
            </a:p>
          </p:txBody>
        </p:sp>
      </p:grpSp>
      <p:grpSp>
        <p:nvGrpSpPr>
          <p:cNvPr id="3" name="Group 26"/>
          <p:cNvGrpSpPr/>
          <p:nvPr/>
        </p:nvGrpSpPr>
        <p:grpSpPr>
          <a:xfrm>
            <a:off x="692151" y="3551236"/>
            <a:ext cx="9072561" cy="1524002"/>
            <a:chOff x="692151" y="4105105"/>
            <a:chExt cx="9072561" cy="1031878"/>
          </a:xfrm>
        </p:grpSpPr>
        <p:sp>
          <p:nvSpPr>
            <p:cNvPr id="25" name="Freeform 24"/>
            <p:cNvSpPr/>
            <p:nvPr/>
          </p:nvSpPr>
          <p:spPr>
            <a:xfrm>
              <a:off x="692151" y="4105106"/>
              <a:ext cx="679152" cy="1031877"/>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6" name="Freeform 25"/>
            <p:cNvSpPr/>
            <p:nvPr/>
          </p:nvSpPr>
          <p:spPr>
            <a:xfrm>
              <a:off x="1371301" y="4105105"/>
              <a:ext cx="8393411" cy="1031876"/>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nb-NO" sz="2400" b="1" dirty="0" smtClean="0">
                  <a:cs typeface="Times New Roman" pitchFamily="18" charset="0"/>
                </a:rPr>
                <a:t>Nutrition gardens have been set up in 7325 schools which need to be further developed. Efforts are on to develop the existing ones and to set up gardens in the remaining 5016 schools using FLEXI Funds</a:t>
              </a:r>
              <a:endParaRPr lang="en-US" sz="2400" b="1" dirty="0" smtClean="0">
                <a:effectLst>
                  <a:outerShdw blurRad="38100" dist="38100" dir="2700000" algn="tl">
                    <a:srgbClr val="000000"/>
                  </a:outerShdw>
                </a:effectLst>
                <a:cs typeface="Times New Roman" pitchFamily="18" charset="0"/>
              </a:endParaRPr>
            </a:p>
          </p:txBody>
        </p:sp>
      </p:grpSp>
      <p:grpSp>
        <p:nvGrpSpPr>
          <p:cNvPr id="5" name="Group 32"/>
          <p:cNvGrpSpPr/>
          <p:nvPr/>
        </p:nvGrpSpPr>
        <p:grpSpPr>
          <a:xfrm>
            <a:off x="696912" y="5532434"/>
            <a:ext cx="9067800" cy="1066801"/>
            <a:chOff x="696912" y="6560251"/>
            <a:chExt cx="9067800" cy="905538"/>
          </a:xfrm>
        </p:grpSpPr>
        <p:sp>
          <p:nvSpPr>
            <p:cNvPr id="24" name="Freeform 23"/>
            <p:cNvSpPr/>
            <p:nvPr/>
          </p:nvSpPr>
          <p:spPr>
            <a:xfrm>
              <a:off x="696912" y="6560251"/>
              <a:ext cx="690561" cy="905537"/>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kern="1200" dirty="0"/>
            </a:p>
          </p:txBody>
        </p:sp>
        <p:sp>
          <p:nvSpPr>
            <p:cNvPr id="27" name="Freeform 26"/>
            <p:cNvSpPr/>
            <p:nvPr/>
          </p:nvSpPr>
          <p:spPr>
            <a:xfrm>
              <a:off x="1371301" y="6560252"/>
              <a:ext cx="8393411" cy="905537"/>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lvl="0" defTabSz="711200">
                <a:lnSpc>
                  <a:spcPct val="90000"/>
                </a:lnSpc>
                <a:spcAft>
                  <a:spcPct val="35000"/>
                </a:spcAft>
                <a:buFont typeface="Arial" pitchFamily="34" charset="0"/>
                <a:buChar char="•"/>
              </a:pPr>
              <a:r>
                <a:rPr lang="en-US" sz="2400" b="1" dirty="0" smtClean="0">
                  <a:effectLst>
                    <a:outerShdw blurRad="38100" dist="38100" dir="2700000" algn="tl">
                      <a:srgbClr val="000000"/>
                    </a:outerShdw>
                  </a:effectLst>
                  <a:cs typeface="Times New Roman" pitchFamily="18" charset="0"/>
                </a:rPr>
                <a:t>  </a:t>
              </a:r>
              <a:r>
                <a:rPr lang="en-US" sz="2400" b="1" dirty="0" smtClean="0">
                  <a:cs typeface="Times New Roman" pitchFamily="18" charset="0"/>
                </a:rPr>
                <a:t> Percentage of daily data reporting under AMS has been    </a:t>
              </a:r>
            </a:p>
            <a:p>
              <a:pPr lvl="0" defTabSz="711200">
                <a:lnSpc>
                  <a:spcPct val="90000"/>
                </a:lnSpc>
                <a:spcAft>
                  <a:spcPct val="35000"/>
                </a:spcAft>
              </a:pPr>
              <a:r>
                <a:rPr lang="en-US" sz="2400" b="1" dirty="0" smtClean="0">
                  <a:cs typeface="Times New Roman" pitchFamily="18" charset="0"/>
                </a:rPr>
                <a:t>     enhanced to 87 % </a:t>
              </a:r>
            </a:p>
          </p:txBody>
        </p:sp>
      </p:grpSp>
      <p:pic>
        <p:nvPicPr>
          <p:cNvPr id="18"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274637"/>
            <a:ext cx="92396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xmlns="" val="3359820767"/>
      </p:ext>
    </p:extLst>
  </p:cSld>
  <p:clrMapOvr>
    <a:masterClrMapping/>
  </p:clrMapOvr>
  <p:transition spd="slow" advClick="0">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91"/>
            <a:ext cx="9307512" cy="1259946"/>
          </a:xfrm>
        </p:spPr>
        <p:txBody>
          <a:bodyPr>
            <a:noAutofit/>
          </a:bodyPr>
          <a:lstStyle/>
          <a:p>
            <a:r>
              <a:rPr lang="en-GB" sz="3200" dirty="0" smtClean="0">
                <a:latin typeface="Arial Black" pitchFamily="34" charset="0"/>
                <a:cs typeface="Times New Roman" panose="02020603050405020304" pitchFamily="18" charset="0"/>
              </a:rPr>
              <a:t>PROPOSED COVERAGE OF CHILDREN FOR 2019-20</a:t>
            </a:r>
            <a:endParaRPr lang="en-GB" sz="3200" dirty="0">
              <a:latin typeface="Arial Black" pitchFamily="34" charset="0"/>
              <a:cs typeface="Times New Roman" panose="02020603050405020304" pitchFamily="18" charset="0"/>
            </a:endParaRPr>
          </a:p>
        </p:txBody>
      </p:sp>
      <p:graphicFrame>
        <p:nvGraphicFramePr>
          <p:cNvPr id="4" name="Chart 3"/>
          <p:cNvGraphicFramePr>
            <a:graphicFrameLocks/>
          </p:cNvGraphicFramePr>
          <p:nvPr>
            <p:extLst>
              <p:ext uri="{D42A27DB-BD31-4B8C-83A1-F6EECF244321}">
                <p14:modId xmlns:p14="http://schemas.microsoft.com/office/powerpoint/2010/main" xmlns="" val="4057435646"/>
              </p:ext>
            </p:extLst>
          </p:nvPr>
        </p:nvGraphicFramePr>
        <p:xfrm>
          <a:off x="-1" y="1341437"/>
          <a:ext cx="10080625" cy="6218238"/>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56135" y="0"/>
            <a:ext cx="923960" cy="923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xmlns="" val="8439401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712" y="302737"/>
            <a:ext cx="8915400" cy="962500"/>
          </a:xfrm>
        </p:spPr>
        <p:txBody>
          <a:bodyPr>
            <a:normAutofit/>
          </a:bodyPr>
          <a:lstStyle/>
          <a:p>
            <a:r>
              <a:rPr lang="en-GB" sz="3200" b="1" dirty="0" smtClean="0">
                <a:latin typeface="Times New Roman" panose="02020603050405020304" pitchFamily="18" charset="0"/>
                <a:cs typeface="Times New Roman" panose="02020603050405020304" pitchFamily="18" charset="0"/>
              </a:rPr>
              <a:t>INSTITUTIONS – PROPOSED FOR 2019-20</a:t>
            </a:r>
            <a:endParaRPr lang="en-GB" sz="3200" b="1" dirty="0">
              <a:latin typeface="Times New Roman" panose="02020603050405020304" pitchFamily="18" charset="0"/>
              <a:cs typeface="Times New Roman" panose="02020603050405020304" pitchFamily="18" charset="0"/>
            </a:endParaRPr>
          </a:p>
        </p:txBody>
      </p:sp>
      <p:graphicFrame>
        <p:nvGraphicFramePr>
          <p:cNvPr id="11" name="Chart 10"/>
          <p:cNvGraphicFramePr>
            <a:graphicFrameLocks/>
          </p:cNvGraphicFramePr>
          <p:nvPr>
            <p:extLst>
              <p:ext uri="{D42A27DB-BD31-4B8C-83A1-F6EECF244321}">
                <p14:modId xmlns:p14="http://schemas.microsoft.com/office/powerpoint/2010/main" xmlns="" val="1544153576"/>
              </p:ext>
            </p:extLst>
          </p:nvPr>
        </p:nvGraphicFramePr>
        <p:xfrm>
          <a:off x="163511" y="1112838"/>
          <a:ext cx="9753601" cy="63246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5802312" y="1646237"/>
            <a:ext cx="4278313" cy="1237262"/>
          </a:xfrm>
          <a:prstGeom prst="rect">
            <a:avLst/>
          </a:prstGeom>
          <a:noFill/>
        </p:spPr>
        <p:txBody>
          <a:bodyPr wrap="square" rtlCol="0">
            <a:spAutoFit/>
          </a:bodyPr>
          <a:lstStyle/>
          <a:p>
            <a:r>
              <a:rPr lang="en-GB" sz="2000" dirty="0" smtClean="0"/>
              <a:t>Primary                                :  6804</a:t>
            </a:r>
          </a:p>
          <a:p>
            <a:r>
              <a:rPr lang="en-GB" sz="2000" dirty="0" smtClean="0"/>
              <a:t>Primary with Upper Primary : 4932</a:t>
            </a:r>
          </a:p>
          <a:p>
            <a:r>
              <a:rPr lang="en-GB" sz="2000" dirty="0" smtClean="0"/>
              <a:t>Upper Primary                      :   605</a:t>
            </a:r>
          </a:p>
          <a:p>
            <a:r>
              <a:rPr lang="en-GB" sz="2000" dirty="0" smtClean="0"/>
              <a:t>Total                                      :12341</a:t>
            </a:r>
            <a:endParaRPr lang="en-GB" sz="2000" dirty="0"/>
          </a:p>
        </p:txBody>
      </p:sp>
      <p:pic>
        <p:nvPicPr>
          <p:cNvPr id="5"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122237"/>
            <a:ext cx="923960" cy="923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xmlns="" val="17523130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512" y="198437"/>
            <a:ext cx="8915400" cy="990599"/>
          </a:xfrm>
        </p:spPr>
        <p:txBody>
          <a:bodyPr>
            <a:normAutofit/>
          </a:bodyPr>
          <a:lstStyle/>
          <a:p>
            <a:r>
              <a:rPr lang="en-GB" sz="2800" b="1" dirty="0" smtClean="0">
                <a:latin typeface="Times New Roman" panose="02020603050405020304" pitchFamily="18" charset="0"/>
                <a:cs typeface="Times New Roman" panose="02020603050405020304" pitchFamily="18" charset="0"/>
              </a:rPr>
              <a:t>WORKING DAYS, FOODGRAINS &amp; CCH                             PROPOSAL F0R 2019-20</a:t>
            </a:r>
            <a:endParaRPr lang="en-GB" sz="2800" b="1" dirty="0">
              <a:latin typeface="Times New Roman" panose="02020603050405020304" pitchFamily="18" charset="0"/>
              <a:cs typeface="Times New Roman" panose="02020603050405020304" pitchFamily="18" charset="0"/>
            </a:endParaRPr>
          </a:p>
        </p:txBody>
      </p:sp>
      <p:pic>
        <p:nvPicPr>
          <p:cNvPr id="5" name="Picture 2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3512" y="0"/>
            <a:ext cx="923960" cy="923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aphicFrame>
        <p:nvGraphicFramePr>
          <p:cNvPr id="6" name="Table 5"/>
          <p:cNvGraphicFramePr>
            <a:graphicFrameLocks noGrp="1"/>
          </p:cNvGraphicFramePr>
          <p:nvPr/>
        </p:nvGraphicFramePr>
        <p:xfrm>
          <a:off x="696912" y="1646237"/>
          <a:ext cx="8610600" cy="5216618"/>
        </p:xfrm>
        <a:graphic>
          <a:graphicData uri="http://schemas.openxmlformats.org/drawingml/2006/table">
            <a:tbl>
              <a:tblPr firstRow="1" bandRow="1">
                <a:tableStyleId>{5C22544A-7EE6-4342-B048-85BDC9FD1C3A}</a:tableStyleId>
              </a:tblPr>
              <a:tblGrid>
                <a:gridCol w="1722120"/>
                <a:gridCol w="1722120"/>
                <a:gridCol w="2118358"/>
                <a:gridCol w="1325882"/>
                <a:gridCol w="1722120"/>
              </a:tblGrid>
              <a:tr h="1299801">
                <a:tc>
                  <a:txBody>
                    <a:bodyPr/>
                    <a:lstStyle/>
                    <a:p>
                      <a:pPr algn="ctr"/>
                      <a:r>
                        <a:rPr lang="en-IN" sz="2600" dirty="0" smtClean="0"/>
                        <a:t>DIVISION</a:t>
                      </a:r>
                      <a:endParaRPr lang="en-US" sz="2600" dirty="0"/>
                    </a:p>
                  </a:txBody>
                  <a:tcPr/>
                </a:tc>
                <a:tc>
                  <a:txBody>
                    <a:bodyPr/>
                    <a:lstStyle/>
                    <a:p>
                      <a:pPr algn="ctr"/>
                      <a:r>
                        <a:rPr lang="en-IN" sz="2600" dirty="0" smtClean="0"/>
                        <a:t>WORKING DAYS</a:t>
                      </a:r>
                      <a:endParaRPr lang="en-US" sz="2600" dirty="0"/>
                    </a:p>
                  </a:txBody>
                  <a:tcPr/>
                </a:tc>
                <a:tc>
                  <a:txBody>
                    <a:bodyPr/>
                    <a:lstStyle/>
                    <a:p>
                      <a:pPr algn="ctr"/>
                      <a:r>
                        <a:rPr lang="en-IN" sz="2600" dirty="0" smtClean="0"/>
                        <a:t>FOODGRAINS (in MT)</a:t>
                      </a:r>
                      <a:endParaRPr lang="en-US" sz="2600" dirty="0"/>
                    </a:p>
                  </a:txBody>
                  <a:tcPr/>
                </a:tc>
                <a:tc>
                  <a:txBody>
                    <a:bodyPr/>
                    <a:lstStyle/>
                    <a:p>
                      <a:pPr algn="ctr"/>
                      <a:r>
                        <a:rPr lang="en-IN" sz="2600" dirty="0" smtClean="0"/>
                        <a:t>CCH</a:t>
                      </a:r>
                      <a:endParaRPr lang="en-US" sz="2600" dirty="0"/>
                    </a:p>
                  </a:txBody>
                  <a:tcPr/>
                </a:tc>
                <a:tc>
                  <a:txBody>
                    <a:bodyPr/>
                    <a:lstStyle/>
                    <a:p>
                      <a:pPr algn="ctr"/>
                      <a:r>
                        <a:rPr lang="en-IN" sz="2600" dirty="0" smtClean="0"/>
                        <a:t>REMARKS</a:t>
                      </a:r>
                      <a:endParaRPr lang="en-US" sz="2600" dirty="0"/>
                    </a:p>
                  </a:txBody>
                  <a:tcPr/>
                </a:tc>
              </a:tr>
              <a:tr h="787942">
                <a:tc>
                  <a:txBody>
                    <a:bodyPr/>
                    <a:lstStyle/>
                    <a:p>
                      <a:pPr algn="ctr"/>
                      <a:r>
                        <a:rPr lang="en-IN" sz="2400" b="1" dirty="0" smtClean="0"/>
                        <a:t>PRIMARY</a:t>
                      </a:r>
                      <a:endParaRPr lang="en-US" sz="2400" b="1" dirty="0"/>
                    </a:p>
                  </a:txBody>
                  <a:tcPr/>
                </a:tc>
                <a:tc>
                  <a:txBody>
                    <a:bodyPr/>
                    <a:lstStyle/>
                    <a:p>
                      <a:pPr algn="ctr"/>
                      <a:r>
                        <a:rPr lang="en-IN" sz="2400" b="1" dirty="0" smtClean="0"/>
                        <a:t>200</a:t>
                      </a:r>
                      <a:endParaRPr lang="en-US" sz="2400" b="1" dirty="0"/>
                    </a:p>
                  </a:txBody>
                  <a:tcPr/>
                </a:tc>
                <a:tc>
                  <a:txBody>
                    <a:bodyPr/>
                    <a:lstStyle/>
                    <a:p>
                      <a:pPr algn="ctr"/>
                      <a:r>
                        <a:rPr lang="en-IN" sz="2400" b="1" dirty="0" smtClean="0"/>
                        <a:t>32223.48</a:t>
                      </a:r>
                      <a:endParaRPr lang="en-US" sz="2400" b="1" dirty="0"/>
                    </a:p>
                  </a:txBody>
                  <a:tcPr/>
                </a:tc>
                <a:tc>
                  <a:txBody>
                    <a:bodyPr/>
                    <a:lstStyle/>
                    <a:p>
                      <a:pPr algn="ctr"/>
                      <a:r>
                        <a:rPr lang="en-IN" sz="2400" b="1" dirty="0" smtClean="0"/>
                        <a:t>9217</a:t>
                      </a:r>
                      <a:endParaRPr lang="en-US" sz="2400" b="1" dirty="0"/>
                    </a:p>
                  </a:txBody>
                  <a:tcPr/>
                </a:tc>
                <a:tc>
                  <a:txBody>
                    <a:bodyPr/>
                    <a:lstStyle/>
                    <a:p>
                      <a:pPr algn="ctr"/>
                      <a:r>
                        <a:rPr lang="en-IN" sz="2400" b="1" dirty="0" smtClean="0"/>
                        <a:t>No change in the number of CCH</a:t>
                      </a:r>
                      <a:endParaRPr lang="en-US" sz="2400" b="1" dirty="0"/>
                    </a:p>
                  </a:txBody>
                  <a:tcPr/>
                </a:tc>
              </a:tr>
              <a:tr h="1184319">
                <a:tc>
                  <a:txBody>
                    <a:bodyPr/>
                    <a:lstStyle/>
                    <a:p>
                      <a:pPr algn="ctr"/>
                      <a:r>
                        <a:rPr lang="en-IN" sz="2400" b="1" dirty="0" smtClean="0"/>
                        <a:t>UPPER PRIMARY</a:t>
                      </a:r>
                      <a:endParaRPr lang="en-US" sz="2400" b="1" dirty="0"/>
                    </a:p>
                  </a:txBody>
                  <a:tcPr/>
                </a:tc>
                <a:tc>
                  <a:txBody>
                    <a:bodyPr/>
                    <a:lstStyle/>
                    <a:p>
                      <a:pPr algn="ctr"/>
                      <a:r>
                        <a:rPr lang="en-IN" sz="2400" b="1" dirty="0" smtClean="0"/>
                        <a:t>220</a:t>
                      </a:r>
                      <a:endParaRPr lang="en-US" sz="2400" b="1" dirty="0"/>
                    </a:p>
                  </a:txBody>
                  <a:tcPr/>
                </a:tc>
                <a:tc>
                  <a:txBody>
                    <a:bodyPr/>
                    <a:lstStyle/>
                    <a:p>
                      <a:pPr algn="ctr"/>
                      <a:r>
                        <a:rPr lang="en-IN" sz="2400" b="1" dirty="0" smtClean="0"/>
                        <a:t>32636.34</a:t>
                      </a:r>
                      <a:endParaRPr lang="en-US" sz="2400" b="1" dirty="0"/>
                    </a:p>
                  </a:txBody>
                  <a:tcPr/>
                </a:tc>
                <a:tc>
                  <a:txBody>
                    <a:bodyPr/>
                    <a:lstStyle/>
                    <a:p>
                      <a:pPr algn="ctr"/>
                      <a:r>
                        <a:rPr lang="en-IN" sz="2400" b="1" dirty="0" smtClean="0"/>
                        <a:t>8456</a:t>
                      </a:r>
                      <a:endParaRPr lang="en-US" sz="2400" b="1" dirty="0"/>
                    </a:p>
                  </a:txBody>
                  <a:tcPr/>
                </a:tc>
                <a:tc>
                  <a:txBody>
                    <a:bodyPr/>
                    <a:lstStyle/>
                    <a:p>
                      <a:pPr algn="ctr"/>
                      <a:r>
                        <a:rPr lang="en-IN" sz="2400" b="1" smtClean="0"/>
                        <a:t>No change in the number of CCH</a:t>
                      </a:r>
                      <a:endParaRPr lang="en-US" sz="2400" b="1" dirty="0"/>
                    </a:p>
                  </a:txBody>
                  <a:tcPr/>
                </a:tc>
              </a:tr>
              <a:tr h="807857">
                <a:tc>
                  <a:txBody>
                    <a:bodyPr/>
                    <a:lstStyle/>
                    <a:p>
                      <a:pPr algn="ctr"/>
                      <a:r>
                        <a:rPr lang="en-IN" sz="2400" b="1" dirty="0" smtClean="0"/>
                        <a:t>TOTAL</a:t>
                      </a:r>
                      <a:endParaRPr lang="en-US" sz="2400" b="1" dirty="0"/>
                    </a:p>
                  </a:txBody>
                  <a:tcPr/>
                </a:tc>
                <a:tc>
                  <a:txBody>
                    <a:bodyPr/>
                    <a:lstStyle/>
                    <a:p>
                      <a:pPr algn="ctr"/>
                      <a:endParaRPr lang="en-US" sz="2400" b="1" dirty="0"/>
                    </a:p>
                  </a:txBody>
                  <a:tcPr/>
                </a:tc>
                <a:tc>
                  <a:txBody>
                    <a:bodyPr/>
                    <a:lstStyle/>
                    <a:p>
                      <a:pPr algn="ctr"/>
                      <a:r>
                        <a:rPr lang="en-IN" sz="2400" b="1" dirty="0" smtClean="0"/>
                        <a:t>64859.82</a:t>
                      </a:r>
                      <a:endParaRPr lang="en-US" sz="2400" b="1" dirty="0"/>
                    </a:p>
                  </a:txBody>
                  <a:tcPr/>
                </a:tc>
                <a:tc>
                  <a:txBody>
                    <a:bodyPr/>
                    <a:lstStyle/>
                    <a:p>
                      <a:pPr algn="ctr"/>
                      <a:r>
                        <a:rPr lang="en-IN" sz="2400" b="1" dirty="0" smtClean="0"/>
                        <a:t>17673</a:t>
                      </a:r>
                      <a:endParaRPr lang="en-US" sz="2400" b="1" dirty="0"/>
                    </a:p>
                  </a:txBody>
                  <a:tcPr/>
                </a:tc>
                <a:tc>
                  <a:txBody>
                    <a:bodyPr/>
                    <a:lstStyle/>
                    <a:p>
                      <a:pPr algn="ctr"/>
                      <a:endParaRPr lang="en-US" sz="2400" b="1" dirty="0"/>
                    </a:p>
                  </a:txBody>
                  <a:tcPr/>
                </a:tc>
              </a:tr>
            </a:tbl>
          </a:graphicData>
        </a:graphic>
      </p:graphicFrame>
    </p:spTree>
    <p:extLst>
      <p:ext uri="{BB962C8B-B14F-4D97-AF65-F5344CB8AC3E}">
        <p14:creationId xmlns:p14="http://schemas.microsoft.com/office/powerpoint/2010/main" xmlns="" val="13130477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512" y="-1"/>
            <a:ext cx="8915400" cy="1189037"/>
          </a:xfrm>
        </p:spPr>
        <p:txBody>
          <a:bodyPr>
            <a:normAutofit fontScale="90000"/>
          </a:bodyPr>
          <a:lstStyle/>
          <a:p>
            <a:r>
              <a:rPr lang="en-GB" sz="2800" b="1" dirty="0" smtClean="0">
                <a:latin typeface="Times New Roman" panose="02020603050405020304" pitchFamily="18" charset="0"/>
                <a:cs typeface="Times New Roman" panose="02020603050405020304" pitchFamily="18" charset="0"/>
              </a:rPr>
              <a:t/>
            </a:r>
            <a:br>
              <a:rPr lang="en-GB" sz="2800" b="1" dirty="0" smtClean="0">
                <a:latin typeface="Times New Roman" panose="02020603050405020304" pitchFamily="18" charset="0"/>
                <a:cs typeface="Times New Roman" panose="02020603050405020304" pitchFamily="18" charset="0"/>
              </a:rPr>
            </a:br>
            <a:r>
              <a:rPr lang="en-GB" sz="2800" b="1" dirty="0" smtClean="0">
                <a:latin typeface="Times New Roman" panose="02020603050405020304" pitchFamily="18" charset="0"/>
                <a:cs typeface="Times New Roman" panose="02020603050405020304" pitchFamily="18" charset="0"/>
              </a:rPr>
              <a:t>REPAIRS FOR KITCHEN-CUM-STORE UNITS</a:t>
            </a:r>
            <a:br>
              <a:rPr lang="en-GB" sz="2800" b="1" dirty="0" smtClean="0">
                <a:latin typeface="Times New Roman" panose="02020603050405020304" pitchFamily="18" charset="0"/>
                <a:cs typeface="Times New Roman" panose="02020603050405020304" pitchFamily="18" charset="0"/>
              </a:rPr>
            </a:br>
            <a:r>
              <a:rPr lang="en-GB" sz="2800" b="1" dirty="0" smtClean="0">
                <a:latin typeface="Times New Roman" panose="02020603050405020304" pitchFamily="18" charset="0"/>
                <a:cs typeface="Times New Roman" panose="02020603050405020304" pitchFamily="18" charset="0"/>
              </a:rPr>
              <a:t>PROPOSAL F0R 2019-20</a:t>
            </a:r>
            <a:endParaRPr lang="en-GB" sz="2800" b="1" dirty="0">
              <a:latin typeface="Times New Roman" panose="02020603050405020304" pitchFamily="18" charset="0"/>
              <a:cs typeface="Times New Roman" panose="02020603050405020304" pitchFamily="18" charset="0"/>
            </a:endParaRPr>
          </a:p>
        </p:txBody>
      </p:sp>
      <p:pic>
        <p:nvPicPr>
          <p:cNvPr id="5" name="Picture 2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3512" y="0"/>
            <a:ext cx="923960" cy="923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aphicFrame>
        <p:nvGraphicFramePr>
          <p:cNvPr id="6" name="Table 5"/>
          <p:cNvGraphicFramePr>
            <a:graphicFrameLocks noGrp="1"/>
          </p:cNvGraphicFramePr>
          <p:nvPr/>
        </p:nvGraphicFramePr>
        <p:xfrm>
          <a:off x="696912" y="1646237"/>
          <a:ext cx="8610600" cy="3657600"/>
        </p:xfrm>
        <a:graphic>
          <a:graphicData uri="http://schemas.openxmlformats.org/drawingml/2006/table">
            <a:tbl>
              <a:tblPr firstRow="1" bandRow="1">
                <a:tableStyleId>{5C22544A-7EE6-4342-B048-85BDC9FD1C3A}</a:tableStyleId>
              </a:tblPr>
              <a:tblGrid>
                <a:gridCol w="2438400"/>
                <a:gridCol w="1828800"/>
                <a:gridCol w="1295398"/>
                <a:gridCol w="1325882"/>
                <a:gridCol w="1722120"/>
              </a:tblGrid>
              <a:tr h="1702324">
                <a:tc>
                  <a:txBody>
                    <a:bodyPr/>
                    <a:lstStyle/>
                    <a:p>
                      <a:pPr algn="ctr"/>
                      <a:r>
                        <a:rPr lang="en-IN" sz="2000" dirty="0" smtClean="0"/>
                        <a:t>Kitchen units constructed prior to 2008-09</a:t>
                      </a:r>
                      <a:endParaRPr lang="en-US" sz="2000" dirty="0"/>
                    </a:p>
                  </a:txBody>
                  <a:tcPr/>
                </a:tc>
                <a:tc>
                  <a:txBody>
                    <a:bodyPr/>
                    <a:lstStyle/>
                    <a:p>
                      <a:pPr algn="ctr"/>
                      <a:r>
                        <a:rPr lang="en-IN" sz="2000" dirty="0" smtClean="0"/>
                        <a:t>Kitchen units that require repairs</a:t>
                      </a:r>
                      <a:endParaRPr lang="en-US" sz="2000" dirty="0"/>
                    </a:p>
                  </a:txBody>
                  <a:tcPr/>
                </a:tc>
                <a:tc>
                  <a:txBody>
                    <a:bodyPr/>
                    <a:lstStyle/>
                    <a:p>
                      <a:pPr algn="ctr"/>
                      <a:r>
                        <a:rPr lang="en-IN" sz="2000" dirty="0" smtClean="0"/>
                        <a:t>Funds required (centre share)      in lakhs</a:t>
                      </a:r>
                      <a:endParaRPr lang="en-US" sz="2000" dirty="0"/>
                    </a:p>
                  </a:txBody>
                  <a:tcPr/>
                </a:tc>
                <a:tc>
                  <a:txBody>
                    <a:bodyPr/>
                    <a:lstStyle/>
                    <a:p>
                      <a:pPr algn="ctr"/>
                      <a:r>
                        <a:rPr lang="en-IN" sz="2000" dirty="0" smtClean="0"/>
                        <a:t>Funds required (state share)      in lakhs</a:t>
                      </a:r>
                      <a:endParaRPr lang="en-US" sz="2000" dirty="0"/>
                    </a:p>
                  </a:txBody>
                  <a:tcPr/>
                </a:tc>
                <a:tc>
                  <a:txBody>
                    <a:bodyPr/>
                    <a:lstStyle/>
                    <a:p>
                      <a:pPr algn="ctr"/>
                      <a:r>
                        <a:rPr lang="en-IN" sz="2000" dirty="0" smtClean="0"/>
                        <a:t>Total Funds required            (in lakhs)</a:t>
                      </a:r>
                      <a:endParaRPr lang="en-US" sz="2000" dirty="0"/>
                    </a:p>
                  </a:txBody>
                  <a:tcPr/>
                </a:tc>
              </a:tr>
              <a:tr h="965437">
                <a:tc>
                  <a:txBody>
                    <a:bodyPr/>
                    <a:lstStyle/>
                    <a:p>
                      <a:pPr algn="ctr"/>
                      <a:r>
                        <a:rPr lang="en-IN" sz="2200" b="0" dirty="0" smtClean="0"/>
                        <a:t>1285</a:t>
                      </a:r>
                      <a:endParaRPr lang="en-US" sz="2200" b="0" dirty="0"/>
                    </a:p>
                  </a:txBody>
                  <a:tcPr/>
                </a:tc>
                <a:tc>
                  <a:txBody>
                    <a:bodyPr/>
                    <a:lstStyle/>
                    <a:p>
                      <a:pPr algn="ctr"/>
                      <a:r>
                        <a:rPr lang="en-IN" sz="2200" b="0" dirty="0" smtClean="0"/>
                        <a:t>1285</a:t>
                      </a:r>
                      <a:endParaRPr lang="en-US" sz="2200" b="0" dirty="0"/>
                    </a:p>
                  </a:txBody>
                  <a:tcPr/>
                </a:tc>
                <a:tc>
                  <a:txBody>
                    <a:bodyPr/>
                    <a:lstStyle/>
                    <a:p>
                      <a:pPr algn="ctr"/>
                      <a:r>
                        <a:rPr lang="en-IN" sz="2200" b="0" dirty="0" smtClean="0"/>
                        <a:t>77.1</a:t>
                      </a:r>
                      <a:endParaRPr lang="en-US" sz="2200" b="0" dirty="0"/>
                    </a:p>
                  </a:txBody>
                  <a:tcPr/>
                </a:tc>
                <a:tc>
                  <a:txBody>
                    <a:bodyPr/>
                    <a:lstStyle/>
                    <a:p>
                      <a:pPr algn="ctr"/>
                      <a:r>
                        <a:rPr lang="en-IN" sz="2200" b="0" dirty="0" smtClean="0"/>
                        <a:t>51.4</a:t>
                      </a:r>
                      <a:endParaRPr lang="en-US" sz="2200" b="0" dirty="0"/>
                    </a:p>
                  </a:txBody>
                  <a:tcPr/>
                </a:tc>
                <a:tc>
                  <a:txBody>
                    <a:bodyPr/>
                    <a:lstStyle/>
                    <a:p>
                      <a:pPr algn="ctr"/>
                      <a:r>
                        <a:rPr lang="en-IN" sz="2200" b="0" dirty="0" smtClean="0"/>
                        <a:t> 128.5</a:t>
                      </a:r>
                      <a:endParaRPr lang="en-US" sz="2200" b="0" dirty="0"/>
                    </a:p>
                  </a:txBody>
                  <a:tcPr/>
                </a:tc>
              </a:tr>
              <a:tr h="989839">
                <a:tc>
                  <a:txBody>
                    <a:bodyPr/>
                    <a:lstStyle/>
                    <a:p>
                      <a:pPr algn="ctr"/>
                      <a:r>
                        <a:rPr lang="en-IN" sz="2400" b="1" dirty="0" smtClean="0"/>
                        <a:t>TOTAL</a:t>
                      </a:r>
                      <a:endParaRPr lang="en-US" sz="2400" b="1" dirty="0"/>
                    </a:p>
                  </a:txBody>
                  <a:tcPr/>
                </a:tc>
                <a:tc>
                  <a:txBody>
                    <a:bodyPr/>
                    <a:lstStyle/>
                    <a:p>
                      <a:pPr algn="ctr"/>
                      <a:r>
                        <a:rPr lang="en-IN" sz="2400" b="1" dirty="0" smtClean="0"/>
                        <a:t>1285</a:t>
                      </a:r>
                      <a:endParaRPr lang="en-US" sz="2400" b="1" dirty="0"/>
                    </a:p>
                  </a:txBody>
                  <a:tcPr/>
                </a:tc>
                <a:tc>
                  <a:txBody>
                    <a:bodyPr/>
                    <a:lstStyle/>
                    <a:p>
                      <a:pPr algn="ctr"/>
                      <a:r>
                        <a:rPr lang="en-IN" sz="2400" b="1" dirty="0" smtClean="0"/>
                        <a:t>77.1</a:t>
                      </a:r>
                      <a:endParaRPr lang="en-US" sz="2400" b="1" dirty="0"/>
                    </a:p>
                  </a:txBody>
                  <a:tcPr/>
                </a:tc>
                <a:tc>
                  <a:txBody>
                    <a:bodyPr/>
                    <a:lstStyle/>
                    <a:p>
                      <a:pPr algn="ctr"/>
                      <a:r>
                        <a:rPr lang="en-IN" sz="2400" b="1" dirty="0" smtClean="0"/>
                        <a:t>51.4</a:t>
                      </a:r>
                      <a:endParaRPr lang="en-US" sz="2400" b="1" dirty="0"/>
                    </a:p>
                  </a:txBody>
                  <a:tcPr/>
                </a:tc>
                <a:tc>
                  <a:txBody>
                    <a:bodyPr/>
                    <a:lstStyle/>
                    <a:p>
                      <a:pPr algn="ctr"/>
                      <a:r>
                        <a:rPr lang="en-IN" sz="2400" b="1" dirty="0" smtClean="0"/>
                        <a:t>128.5</a:t>
                      </a:r>
                      <a:endParaRPr lang="en-US" sz="2400" b="1" dirty="0"/>
                    </a:p>
                  </a:txBody>
                  <a:tcPr/>
                </a:tc>
              </a:tr>
            </a:tbl>
          </a:graphicData>
        </a:graphic>
      </p:graphicFrame>
      <p:sp>
        <p:nvSpPr>
          <p:cNvPr id="7" name="TextBox 6"/>
          <p:cNvSpPr txBox="1"/>
          <p:nvPr/>
        </p:nvSpPr>
        <p:spPr>
          <a:xfrm>
            <a:off x="1154112" y="5532437"/>
            <a:ext cx="7924800" cy="607602"/>
          </a:xfrm>
          <a:prstGeom prst="rect">
            <a:avLst/>
          </a:prstGeom>
          <a:noFill/>
        </p:spPr>
        <p:txBody>
          <a:bodyPr wrap="square" rtlCol="0">
            <a:spAutoFit/>
          </a:bodyPr>
          <a:lstStyle/>
          <a:p>
            <a:r>
              <a:rPr lang="en-IN" b="1" dirty="0" smtClean="0">
                <a:solidFill>
                  <a:schemeClr val="tx1"/>
                </a:solidFill>
              </a:rPr>
              <a:t>Proposal is submitted as per the revision in guidelines and as per the rate of Rs.10,000/- per unit</a:t>
            </a:r>
            <a:endParaRPr lang="en-US" b="1" dirty="0">
              <a:solidFill>
                <a:schemeClr val="tx1"/>
              </a:solidFill>
            </a:endParaRPr>
          </a:p>
        </p:txBody>
      </p:sp>
    </p:spTree>
    <p:extLst>
      <p:ext uri="{BB962C8B-B14F-4D97-AF65-F5344CB8AC3E}">
        <p14:creationId xmlns:p14="http://schemas.microsoft.com/office/powerpoint/2010/main" xmlns="" val="13130477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a:xfrm>
            <a:off x="-32692" y="122237"/>
            <a:ext cx="9156134" cy="1450888"/>
          </a:xfrm>
          <a:prstGeom prst="rect">
            <a:avLst/>
          </a:prstGeom>
          <a:noFill/>
        </p:spPr>
        <p:txBody>
          <a:bodyPr/>
          <a:lstStyle/>
          <a:p>
            <a:pPr algn="ctr" eaLnBrk="0" hangingPunct="0">
              <a:buClr>
                <a:srgbClr val="000000"/>
              </a:buClr>
              <a:buSzPct val="100000"/>
              <a:buFont typeface="Times New Roman" pitchFamily="18" charset="0"/>
              <a:buNone/>
              <a:defRPr/>
            </a:pPr>
            <a:r>
              <a:rPr lang="en-US" sz="5400" b="1" kern="0" dirty="0" smtClean="0">
                <a:solidFill>
                  <a:schemeClr val="tx1"/>
                </a:solidFill>
                <a:latin typeface="+mn-lt"/>
                <a:ea typeface="+mj-ea"/>
                <a:cs typeface="+mj-cs"/>
              </a:rPr>
              <a:t>         </a:t>
            </a:r>
            <a:r>
              <a:rPr lang="en-US" sz="5400" b="1" kern="0" dirty="0" smtClean="0">
                <a:latin typeface="+mn-lt"/>
                <a:ea typeface="+mj-ea"/>
                <a:cs typeface="+mj-cs"/>
              </a:rPr>
              <a:t>Plan Proposal -2019-20</a:t>
            </a:r>
            <a:endParaRPr lang="en-US" sz="5400" b="1" kern="0" dirty="0">
              <a:latin typeface="+mn-lt"/>
              <a:ea typeface="+mj-ea"/>
              <a:cs typeface="+mj-cs"/>
            </a:endParaRPr>
          </a:p>
          <a:p>
            <a:pPr algn="ctr" eaLnBrk="0" hangingPunct="0">
              <a:buClr>
                <a:srgbClr val="000000"/>
              </a:buClr>
              <a:buSzPct val="100000"/>
              <a:buFont typeface="Times New Roman" pitchFamily="18" charset="0"/>
              <a:buNone/>
              <a:defRPr/>
            </a:pPr>
            <a:r>
              <a:rPr lang="en-US" sz="5400" b="1" kern="0" dirty="0">
                <a:latin typeface="Monotype Corsiva" pitchFamily="66" charset="0"/>
                <a:ea typeface="+mj-ea"/>
                <a:cs typeface="+mj-cs"/>
              </a:rPr>
              <a:t>                                    </a:t>
            </a:r>
            <a:r>
              <a:rPr lang="en-US" sz="2000" b="1" kern="0" dirty="0">
                <a:latin typeface="+mj-lt"/>
                <a:ea typeface="+mj-ea"/>
                <a:cs typeface="+mj-cs"/>
              </a:rPr>
              <a:t>(Rs in  </a:t>
            </a:r>
            <a:r>
              <a:rPr lang="en-US" sz="2000" b="1" kern="0" dirty="0" err="1">
                <a:latin typeface="+mj-lt"/>
                <a:ea typeface="+mj-ea"/>
                <a:cs typeface="+mj-cs"/>
              </a:rPr>
              <a:t>Lakhs</a:t>
            </a:r>
            <a:r>
              <a:rPr lang="en-US" sz="2000" b="1" kern="0" dirty="0">
                <a:solidFill>
                  <a:schemeClr val="tx1"/>
                </a:solidFill>
                <a:latin typeface="+mj-lt"/>
                <a:ea typeface="+mj-ea"/>
                <a:cs typeface="+mj-cs"/>
              </a:rPr>
              <a:t>)</a:t>
            </a:r>
          </a:p>
        </p:txBody>
      </p:sp>
      <p:pic>
        <p:nvPicPr>
          <p:cNvPr id="6" name="Picture 2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3512" y="198437"/>
            <a:ext cx="923960" cy="923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xmlns="" val="529611234"/>
              </p:ext>
            </p:extLst>
          </p:nvPr>
        </p:nvGraphicFramePr>
        <p:xfrm>
          <a:off x="239713" y="1265238"/>
          <a:ext cx="9601200" cy="6088445"/>
        </p:xfrm>
        <a:graphic>
          <a:graphicData uri="http://schemas.openxmlformats.org/drawingml/2006/table">
            <a:tbl>
              <a:tblPr>
                <a:tableStyleId>{5C22544A-7EE6-4342-B048-85BDC9FD1C3A}</a:tableStyleId>
              </a:tblPr>
              <a:tblGrid>
                <a:gridCol w="3050995"/>
                <a:gridCol w="1917133"/>
                <a:gridCol w="333968"/>
                <a:gridCol w="2149552"/>
                <a:gridCol w="2149552"/>
              </a:tblGrid>
              <a:tr h="427357">
                <a:tc>
                  <a:txBody>
                    <a:bodyPr/>
                    <a:lstStyle/>
                    <a:p>
                      <a:pPr algn="ctr" rtl="0" fontAlgn="ctr"/>
                      <a:r>
                        <a:rPr lang="en-GB" sz="2800" b="1" u="none" strike="noStrike" dirty="0">
                          <a:effectLst/>
                        </a:rPr>
                        <a:t>Particulars</a:t>
                      </a:r>
                      <a:endParaRPr lang="en-GB" sz="2800" b="1" i="0" u="none" strike="noStrike" dirty="0">
                        <a:solidFill>
                          <a:srgbClr val="FFFFFF"/>
                        </a:solidFill>
                        <a:effectLst/>
                        <a:latin typeface="Constantia" panose="02030602050306030303" pitchFamily="18" charset="0"/>
                      </a:endParaRPr>
                    </a:p>
                  </a:txBody>
                  <a:tcPr marL="9297" marR="9297" marT="9297" marB="0" anchor="ctr"/>
                </a:tc>
                <a:tc>
                  <a:txBody>
                    <a:bodyPr/>
                    <a:lstStyle/>
                    <a:p>
                      <a:pPr algn="ctr" rtl="0" fontAlgn="ctr"/>
                      <a:r>
                        <a:rPr lang="en-GB" sz="2800" b="1" u="none" strike="noStrike" dirty="0">
                          <a:effectLst/>
                        </a:rPr>
                        <a:t>Physical </a:t>
                      </a:r>
                      <a:endParaRPr lang="en-GB" sz="2800" b="1" i="0" u="none" strike="noStrike" dirty="0">
                        <a:solidFill>
                          <a:srgbClr val="FFFFFF"/>
                        </a:solidFill>
                        <a:effectLst/>
                        <a:latin typeface="Constantia" panose="02030602050306030303" pitchFamily="18" charset="0"/>
                      </a:endParaRPr>
                    </a:p>
                  </a:txBody>
                  <a:tcPr marL="9297" marR="9297" marT="9297" marB="0" anchor="ctr"/>
                </a:tc>
                <a:tc gridSpan="2">
                  <a:txBody>
                    <a:bodyPr/>
                    <a:lstStyle/>
                    <a:p>
                      <a:pPr algn="ctr" rtl="0" fontAlgn="ctr"/>
                      <a:r>
                        <a:rPr lang="en-GB" sz="2800" b="1" u="none" strike="noStrike" dirty="0" smtClean="0">
                          <a:effectLst/>
                        </a:rPr>
                        <a:t>Centre share</a:t>
                      </a:r>
                      <a:endParaRPr lang="en-GB" sz="2800" b="1" i="0" u="none" strike="noStrike" dirty="0">
                        <a:solidFill>
                          <a:srgbClr val="FFFFFF"/>
                        </a:solidFill>
                        <a:effectLst/>
                        <a:latin typeface="Constantia" panose="02030602050306030303" pitchFamily="18" charset="0"/>
                      </a:endParaRPr>
                    </a:p>
                  </a:txBody>
                  <a:tcPr marL="9297" marR="9297" marT="9297" marB="0" anchor="ctr"/>
                </a:tc>
                <a:tc hMerge="1">
                  <a:txBody>
                    <a:bodyPr/>
                    <a:lstStyle/>
                    <a:p>
                      <a:pPr algn="ctr" rtl="0" fontAlgn="ctr"/>
                      <a:endParaRPr lang="en-GB" sz="2800" b="1" i="0" u="none" strike="noStrike" dirty="0">
                        <a:solidFill>
                          <a:srgbClr val="FFFFFF"/>
                        </a:solidFill>
                        <a:effectLst/>
                        <a:latin typeface="Constantia" panose="02030602050306030303" pitchFamily="18" charset="0"/>
                      </a:endParaRPr>
                    </a:p>
                  </a:txBody>
                  <a:tcPr marL="9297" marR="9297" marT="9297" marB="0" anchor="ctr"/>
                </a:tc>
                <a:tc>
                  <a:txBody>
                    <a:bodyPr/>
                    <a:lstStyle/>
                    <a:p>
                      <a:pPr algn="ctr" rtl="0" fontAlgn="ctr"/>
                      <a:r>
                        <a:rPr lang="en-GB" sz="2800" b="1" u="none" strike="noStrike" dirty="0" smtClean="0">
                          <a:effectLst/>
                        </a:rPr>
                        <a:t>State share</a:t>
                      </a:r>
                      <a:endParaRPr lang="en-GB" sz="2800" b="1" i="0" u="none" strike="noStrike" dirty="0">
                        <a:solidFill>
                          <a:srgbClr val="FFFFFF"/>
                        </a:solidFill>
                        <a:effectLst/>
                        <a:latin typeface="Constantia" panose="02030602050306030303" pitchFamily="18" charset="0"/>
                      </a:endParaRPr>
                    </a:p>
                  </a:txBody>
                  <a:tcPr marL="9297" marR="9297" marT="9297" marB="0" anchor="ctr"/>
                </a:tc>
              </a:tr>
              <a:tr h="441899">
                <a:tc gridSpan="5">
                  <a:txBody>
                    <a:bodyPr/>
                    <a:lstStyle/>
                    <a:p>
                      <a:pPr algn="l" rtl="0" fontAlgn="ctr"/>
                      <a:r>
                        <a:rPr lang="en-GB" sz="2000" b="0" i="0" u="none" strike="noStrike" dirty="0" smtClean="0">
                          <a:solidFill>
                            <a:srgbClr val="000000"/>
                          </a:solidFill>
                          <a:effectLst/>
                          <a:latin typeface="Arial" panose="020B0604020202020204" pitchFamily="34" charset="0"/>
                        </a:rPr>
                        <a:t>  </a:t>
                      </a:r>
                      <a:r>
                        <a:rPr lang="en-GB" sz="2500" b="1" i="0" u="none" strike="noStrike" dirty="0" smtClean="0">
                          <a:solidFill>
                            <a:srgbClr val="000000"/>
                          </a:solidFill>
                          <a:effectLst/>
                          <a:latin typeface="+mn-lt"/>
                        </a:rPr>
                        <a:t>Recurring</a:t>
                      </a:r>
                      <a:endParaRPr lang="en-GB" sz="2500" b="1" i="0" u="none" strike="noStrike" dirty="0">
                        <a:solidFill>
                          <a:srgbClr val="000000"/>
                        </a:solidFill>
                        <a:effectLst/>
                        <a:latin typeface="+mn-lt"/>
                      </a:endParaRPr>
                    </a:p>
                  </a:txBody>
                  <a:tcPr marL="9297" marR="9297" marT="9297" marB="0" anchor="ctr"/>
                </a:tc>
                <a:tc hMerge="1">
                  <a:txBody>
                    <a:bodyPr/>
                    <a:lstStyle/>
                    <a:p>
                      <a:endParaRPr lang="en-US"/>
                    </a:p>
                  </a:txBody>
                  <a:tcPr/>
                </a:tc>
                <a:tc hMerge="1">
                  <a:txBody>
                    <a:bodyPr/>
                    <a:lstStyle/>
                    <a:p>
                      <a:endParaRPr lang="en-US"/>
                    </a:p>
                  </a:txBody>
                  <a:tcPr/>
                </a:tc>
                <a:tc hMerge="1">
                  <a:txBody>
                    <a:bodyPr/>
                    <a:lstStyle/>
                    <a:p>
                      <a:pPr algn="r" rtl="0" fontAlgn="ctr"/>
                      <a:endParaRPr lang="en-GB" sz="2400" b="0" i="0" u="none" strike="noStrike" dirty="0">
                        <a:solidFill>
                          <a:srgbClr val="000000"/>
                        </a:solidFill>
                        <a:effectLst/>
                        <a:latin typeface="Arial" panose="020B0604020202020204" pitchFamily="34" charset="0"/>
                      </a:endParaRPr>
                    </a:p>
                  </a:txBody>
                  <a:tcPr marL="9297" marR="9297" marT="9297" marB="0" anchor="ctr"/>
                </a:tc>
                <a:tc hMerge="1">
                  <a:txBody>
                    <a:bodyPr/>
                    <a:lstStyle/>
                    <a:p>
                      <a:pPr algn="r" rtl="0" fontAlgn="ctr"/>
                      <a:endParaRPr lang="en-GB" sz="2400" b="0" i="0" u="none" strike="noStrike" dirty="0">
                        <a:solidFill>
                          <a:srgbClr val="000000"/>
                        </a:solidFill>
                        <a:effectLst/>
                        <a:latin typeface="Arial" panose="020B0604020202020204" pitchFamily="34" charset="0"/>
                      </a:endParaRPr>
                    </a:p>
                  </a:txBody>
                  <a:tcPr marL="9297" marR="9297" marT="9297" marB="0" anchor="ctr"/>
                </a:tc>
              </a:tr>
              <a:tr h="457753">
                <a:tc>
                  <a:txBody>
                    <a:bodyPr/>
                    <a:lstStyle/>
                    <a:p>
                      <a:pPr algn="l" rtl="0" fontAlgn="ctr"/>
                      <a:r>
                        <a:rPr lang="en-GB" sz="2400" u="none" strike="noStrike" dirty="0" smtClean="0">
                          <a:effectLst/>
                        </a:rPr>
                        <a:t> Cost of Food </a:t>
                      </a:r>
                      <a:r>
                        <a:rPr lang="en-GB" sz="2400" u="none" strike="noStrike" dirty="0">
                          <a:effectLst/>
                        </a:rPr>
                        <a:t>grains</a:t>
                      </a:r>
                      <a:endParaRPr lang="en-GB" sz="2400" b="0" i="0" u="none" strike="noStrike" dirty="0">
                        <a:solidFill>
                          <a:srgbClr val="000000"/>
                        </a:solidFill>
                        <a:effectLst/>
                        <a:latin typeface="Arial" panose="020B0604020202020204" pitchFamily="34" charset="0"/>
                      </a:endParaRPr>
                    </a:p>
                  </a:txBody>
                  <a:tcPr marL="9297" marR="9297" marT="9297" marB="0" anchor="ctr"/>
                </a:tc>
                <a:tc gridSpan="2">
                  <a:txBody>
                    <a:bodyPr/>
                    <a:lstStyle/>
                    <a:p>
                      <a:pPr algn="r" rtl="0" fontAlgn="ctr"/>
                      <a:r>
                        <a:rPr lang="en-GB" sz="2400" u="none" strike="noStrike" dirty="0" smtClean="0">
                          <a:effectLst/>
                        </a:rPr>
                        <a:t>64859.82 </a:t>
                      </a:r>
                      <a:r>
                        <a:rPr lang="en-GB" sz="2400" u="none" strike="noStrike" dirty="0">
                          <a:effectLst/>
                        </a:rPr>
                        <a:t>MT</a:t>
                      </a:r>
                      <a:endParaRPr lang="en-GB" sz="2400" b="0"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a:txBody>
                    <a:bodyPr/>
                    <a:lstStyle/>
                    <a:p>
                      <a:pPr algn="r" rtl="0" fontAlgn="ctr"/>
                      <a:r>
                        <a:rPr lang="en-GB" sz="2400" b="0" i="0" u="none" strike="noStrike" dirty="0" smtClean="0">
                          <a:solidFill>
                            <a:srgbClr val="000000"/>
                          </a:solidFill>
                          <a:effectLst/>
                          <a:latin typeface="Arial" panose="020B0604020202020204" pitchFamily="34" charset="0"/>
                        </a:rPr>
                        <a:t>1945.79</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u="none" strike="noStrike" dirty="0">
                          <a:effectLst/>
                        </a:rPr>
                        <a:t>0.00</a:t>
                      </a:r>
                      <a:endParaRPr lang="en-GB" sz="2400" b="0" i="0" u="none" strike="noStrike" dirty="0">
                        <a:solidFill>
                          <a:srgbClr val="000000"/>
                        </a:solidFill>
                        <a:effectLst/>
                        <a:latin typeface="Arial" panose="020B0604020202020204" pitchFamily="34" charset="0"/>
                      </a:endParaRPr>
                    </a:p>
                  </a:txBody>
                  <a:tcPr marL="9297" marR="9297" marT="9297" marB="0" anchor="ctr"/>
                </a:tc>
              </a:tr>
              <a:tr h="406530">
                <a:tc>
                  <a:txBody>
                    <a:bodyPr/>
                    <a:lstStyle/>
                    <a:p>
                      <a:pPr algn="l" rtl="0" fontAlgn="ctr"/>
                      <a:r>
                        <a:rPr lang="en-GB" sz="2400" u="none" strike="noStrike" dirty="0" smtClean="0">
                          <a:effectLst/>
                        </a:rPr>
                        <a:t> Cooking </a:t>
                      </a:r>
                      <a:r>
                        <a:rPr lang="en-GB" sz="2400" u="none" strike="noStrike" dirty="0">
                          <a:effectLst/>
                        </a:rPr>
                        <a:t>Cost</a:t>
                      </a:r>
                      <a:endParaRPr lang="en-GB" sz="2400" b="0" i="0" u="none" strike="noStrike" dirty="0">
                        <a:solidFill>
                          <a:srgbClr val="000000"/>
                        </a:solidFill>
                        <a:effectLst/>
                        <a:latin typeface="Arial" panose="020B0604020202020204" pitchFamily="34" charset="0"/>
                      </a:endParaRPr>
                    </a:p>
                  </a:txBody>
                  <a:tcPr marL="9297" marR="9297" marT="9297" marB="0" anchor="ctr"/>
                </a:tc>
                <a:tc gridSpan="2">
                  <a:txBody>
                    <a:bodyPr/>
                    <a:lstStyle/>
                    <a:p>
                      <a:pPr algn="ctr" rtl="0" fontAlgn="ctr"/>
                      <a:r>
                        <a:rPr lang="en-GB" sz="2400" u="none" strike="noStrike" dirty="0" smtClean="0">
                          <a:effectLst/>
                        </a:rPr>
                        <a:t>          2600154</a:t>
                      </a:r>
                      <a:endParaRPr lang="en-GB" sz="2400" b="0"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a:txBody>
                    <a:bodyPr/>
                    <a:lstStyle/>
                    <a:p>
                      <a:pPr algn="r" rtl="0" fontAlgn="ctr"/>
                      <a:r>
                        <a:rPr lang="en-GB" sz="2400" b="0" i="0" u="none" strike="noStrike" dirty="0" smtClean="0">
                          <a:solidFill>
                            <a:srgbClr val="000000"/>
                          </a:solidFill>
                          <a:effectLst/>
                          <a:latin typeface="Arial" panose="020B0604020202020204" pitchFamily="34" charset="0"/>
                        </a:rPr>
                        <a:t>16917.54</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b="0" i="0" u="none" strike="noStrike" dirty="0" smtClean="0">
                          <a:solidFill>
                            <a:srgbClr val="000000"/>
                          </a:solidFill>
                          <a:effectLst/>
                          <a:latin typeface="Arial" panose="020B0604020202020204" pitchFamily="34" charset="0"/>
                        </a:rPr>
                        <a:t>26267.30</a:t>
                      </a:r>
                      <a:endParaRPr lang="en-GB" sz="2400" b="0" i="0" u="none" strike="noStrike" dirty="0">
                        <a:solidFill>
                          <a:srgbClr val="000000"/>
                        </a:solidFill>
                        <a:effectLst/>
                        <a:latin typeface="Arial" panose="020B0604020202020204" pitchFamily="34" charset="0"/>
                      </a:endParaRPr>
                    </a:p>
                  </a:txBody>
                  <a:tcPr marL="9297" marR="9297" marT="9297" marB="0" anchor="ctr"/>
                </a:tc>
              </a:tr>
              <a:tr h="474286">
                <a:tc>
                  <a:txBody>
                    <a:bodyPr/>
                    <a:lstStyle/>
                    <a:p>
                      <a:pPr algn="l" rtl="0" fontAlgn="ctr"/>
                      <a:r>
                        <a:rPr lang="en-GB" sz="2400" u="none" strike="noStrike" dirty="0" smtClean="0">
                          <a:effectLst/>
                        </a:rPr>
                        <a:t> Transportation charges</a:t>
                      </a:r>
                      <a:endParaRPr lang="en-GB" sz="2400" b="0" i="0" u="none" strike="noStrike" dirty="0">
                        <a:solidFill>
                          <a:srgbClr val="000000"/>
                        </a:solidFill>
                        <a:effectLst/>
                        <a:latin typeface="Arial" panose="020B0604020202020204" pitchFamily="34" charset="0"/>
                      </a:endParaRPr>
                    </a:p>
                  </a:txBody>
                  <a:tcPr marL="9297" marR="9297" marT="9297" marB="0" anchor="ctr"/>
                </a:tc>
                <a:tc gridSpan="2">
                  <a:txBody>
                    <a:bodyPr/>
                    <a:lstStyle/>
                    <a:p>
                      <a:pPr algn="r" rtl="0" fontAlgn="ctr"/>
                      <a:r>
                        <a:rPr lang="en-GB" sz="2400" u="none" strike="noStrike" dirty="0" smtClean="0">
                          <a:effectLst/>
                        </a:rPr>
                        <a:t>@1500/ per MT</a:t>
                      </a:r>
                      <a:endParaRPr lang="en-GB" sz="2400" b="0"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a:txBody>
                    <a:bodyPr/>
                    <a:lstStyle/>
                    <a:p>
                      <a:pPr algn="r" rtl="0" fontAlgn="ctr"/>
                      <a:r>
                        <a:rPr lang="en-GB" sz="2400" b="0" i="0" u="none" strike="noStrike" dirty="0" smtClean="0">
                          <a:solidFill>
                            <a:srgbClr val="000000"/>
                          </a:solidFill>
                          <a:effectLst/>
                          <a:latin typeface="Arial" panose="020B0604020202020204" pitchFamily="34" charset="0"/>
                        </a:rPr>
                        <a:t>972.90</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b="0" i="0" u="none" strike="noStrike" dirty="0" smtClean="0">
                          <a:solidFill>
                            <a:srgbClr val="000000"/>
                          </a:solidFill>
                          <a:effectLst/>
                          <a:latin typeface="Arial" panose="020B0604020202020204" pitchFamily="34" charset="0"/>
                        </a:rPr>
                        <a:t>421.59</a:t>
                      </a:r>
                      <a:endParaRPr lang="en-GB" sz="2400" b="0" i="0" u="none" strike="noStrike" dirty="0">
                        <a:solidFill>
                          <a:srgbClr val="000000"/>
                        </a:solidFill>
                        <a:effectLst/>
                        <a:latin typeface="Arial" panose="020B0604020202020204" pitchFamily="34" charset="0"/>
                      </a:endParaRPr>
                    </a:p>
                  </a:txBody>
                  <a:tcPr marL="9297" marR="9297" marT="9297" marB="0" anchor="ctr"/>
                </a:tc>
              </a:tr>
              <a:tr h="406530">
                <a:tc>
                  <a:txBody>
                    <a:bodyPr/>
                    <a:lstStyle/>
                    <a:p>
                      <a:pPr algn="l" rtl="0" fontAlgn="ctr"/>
                      <a:r>
                        <a:rPr lang="en-GB" sz="2400" u="none" strike="noStrike" dirty="0" smtClean="0">
                          <a:effectLst/>
                        </a:rPr>
                        <a:t> Cook-cum-Helpers</a:t>
                      </a:r>
                      <a:endParaRPr lang="en-GB" sz="2400" b="0" i="0" u="none" strike="noStrike" dirty="0">
                        <a:solidFill>
                          <a:srgbClr val="000000"/>
                        </a:solidFill>
                        <a:effectLst/>
                        <a:latin typeface="Arial" panose="020B0604020202020204" pitchFamily="34" charset="0"/>
                      </a:endParaRPr>
                    </a:p>
                  </a:txBody>
                  <a:tcPr marL="9297" marR="9297" marT="9297" marB="0" anchor="ctr"/>
                </a:tc>
                <a:tc gridSpan="2">
                  <a:txBody>
                    <a:bodyPr/>
                    <a:lstStyle/>
                    <a:p>
                      <a:pPr algn="r" rtl="0" fontAlgn="ctr"/>
                      <a:r>
                        <a:rPr lang="en-GB" sz="2400" u="none" strike="noStrike" dirty="0" smtClean="0">
                          <a:effectLst/>
                        </a:rPr>
                        <a:t>17673 </a:t>
                      </a:r>
                      <a:endParaRPr lang="en-GB" sz="2400" b="0"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a:txBody>
                    <a:bodyPr/>
                    <a:lstStyle/>
                    <a:p>
                      <a:pPr algn="r" rtl="0" fontAlgn="ctr"/>
                      <a:r>
                        <a:rPr lang="en-GB" sz="2400" b="0" i="0" u="none" strike="noStrike" dirty="0" smtClean="0">
                          <a:solidFill>
                            <a:srgbClr val="000000"/>
                          </a:solidFill>
                          <a:effectLst/>
                          <a:latin typeface="Arial" panose="020B0604020202020204" pitchFamily="34" charset="0"/>
                        </a:rPr>
                        <a:t>1060.38</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b="0" i="0" u="none" strike="noStrike" dirty="0" smtClean="0">
                          <a:solidFill>
                            <a:srgbClr val="000000"/>
                          </a:solidFill>
                          <a:effectLst/>
                          <a:latin typeface="Arial" panose="020B0604020202020204" pitchFamily="34" charset="0"/>
                        </a:rPr>
                        <a:t>14138.40</a:t>
                      </a:r>
                      <a:endParaRPr lang="en-GB" sz="2400" b="0" i="0" u="none" strike="noStrike" dirty="0">
                        <a:solidFill>
                          <a:srgbClr val="000000"/>
                        </a:solidFill>
                        <a:effectLst/>
                        <a:latin typeface="Arial" panose="020B0604020202020204" pitchFamily="34" charset="0"/>
                      </a:endParaRPr>
                    </a:p>
                  </a:txBody>
                  <a:tcPr marL="9297" marR="9297" marT="9297" marB="0" anchor="ctr"/>
                </a:tc>
              </a:tr>
              <a:tr h="406530">
                <a:tc>
                  <a:txBody>
                    <a:bodyPr/>
                    <a:lstStyle/>
                    <a:p>
                      <a:pPr algn="l" rtl="0" fontAlgn="ctr"/>
                      <a:r>
                        <a:rPr lang="en-GB" sz="2400" u="none" strike="noStrike" dirty="0" smtClean="0">
                          <a:effectLst/>
                        </a:rPr>
                        <a:t> MME</a:t>
                      </a:r>
                      <a:endParaRPr lang="en-GB" sz="2400" b="0" i="0" u="none" strike="noStrike" dirty="0">
                        <a:solidFill>
                          <a:srgbClr val="000000"/>
                        </a:solidFill>
                        <a:effectLst/>
                        <a:latin typeface="Arial" panose="020B0604020202020204" pitchFamily="34" charset="0"/>
                      </a:endParaRPr>
                    </a:p>
                  </a:txBody>
                  <a:tcPr marL="9297" marR="9297" marT="9297" marB="0" anchor="ctr"/>
                </a:tc>
                <a:tc gridSpan="2">
                  <a:txBody>
                    <a:bodyPr/>
                    <a:lstStyle/>
                    <a:p>
                      <a:pPr algn="r" rtl="0" fontAlgn="t"/>
                      <a:r>
                        <a:rPr lang="en-GB" sz="2000" u="none" strike="noStrike" dirty="0">
                          <a:effectLst/>
                        </a:rPr>
                        <a:t> </a:t>
                      </a:r>
                      <a:endParaRPr lang="en-GB" sz="2000" b="0" i="0" u="none" strike="noStrike" dirty="0">
                        <a:solidFill>
                          <a:srgbClr val="000000"/>
                        </a:solidFill>
                        <a:effectLst/>
                        <a:latin typeface="Arial" panose="020B0604020202020204" pitchFamily="34" charset="0"/>
                      </a:endParaRPr>
                    </a:p>
                  </a:txBody>
                  <a:tcPr marL="9297" marR="9297" marT="9297" marB="0"/>
                </a:tc>
                <a:tc hMerge="1">
                  <a:txBody>
                    <a:bodyPr/>
                    <a:lstStyle/>
                    <a:p>
                      <a:endParaRPr lang="en-US"/>
                    </a:p>
                  </a:txBody>
                  <a:tcPr/>
                </a:tc>
                <a:tc>
                  <a:txBody>
                    <a:bodyPr/>
                    <a:lstStyle/>
                    <a:p>
                      <a:pPr algn="r" rtl="0" fontAlgn="ctr"/>
                      <a:r>
                        <a:rPr lang="en-GB" sz="2400" b="0" i="0" u="none" strike="noStrike" dirty="0" smtClean="0">
                          <a:solidFill>
                            <a:srgbClr val="000000"/>
                          </a:solidFill>
                          <a:effectLst/>
                          <a:latin typeface="Arial" panose="020B0604020202020204" pitchFamily="34" charset="0"/>
                        </a:rPr>
                        <a:t>564.21</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u="none" strike="noStrike" dirty="0">
                          <a:effectLst/>
                        </a:rPr>
                        <a:t>0.00</a:t>
                      </a:r>
                      <a:endParaRPr lang="en-GB" sz="2400" b="0" i="0" u="none" strike="noStrike" dirty="0">
                        <a:solidFill>
                          <a:srgbClr val="000000"/>
                        </a:solidFill>
                        <a:effectLst/>
                        <a:latin typeface="Arial" panose="020B0604020202020204" pitchFamily="34" charset="0"/>
                      </a:endParaRPr>
                    </a:p>
                  </a:txBody>
                  <a:tcPr marL="9297" marR="9297" marT="9297" marB="0" anchor="ctr"/>
                </a:tc>
              </a:tr>
              <a:tr h="367608">
                <a:tc gridSpan="3">
                  <a:txBody>
                    <a:bodyPr/>
                    <a:lstStyle/>
                    <a:p>
                      <a:pPr algn="ctr" rtl="0" fontAlgn="ctr"/>
                      <a:r>
                        <a:rPr lang="en-GB" sz="2000" b="1" i="0" u="none" strike="noStrike" baseline="0" dirty="0" smtClean="0">
                          <a:solidFill>
                            <a:srgbClr val="000000"/>
                          </a:solidFill>
                          <a:effectLst/>
                          <a:latin typeface="Arial" panose="020B0604020202020204" pitchFamily="34" charset="0"/>
                        </a:rPr>
                        <a:t>Sub Total</a:t>
                      </a:r>
                      <a:endParaRPr lang="en-GB" sz="2000" b="1"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hMerge="1">
                  <a:txBody>
                    <a:bodyPr/>
                    <a:lstStyle/>
                    <a:p>
                      <a:endParaRPr lang="en-US"/>
                    </a:p>
                  </a:txBody>
                  <a:tcPr/>
                </a:tc>
                <a:tc>
                  <a:txBody>
                    <a:bodyPr/>
                    <a:lstStyle/>
                    <a:p>
                      <a:pPr algn="r" rtl="0" fontAlgn="ctr"/>
                      <a:r>
                        <a:rPr lang="en-GB" sz="2400" b="1" i="0" u="none" strike="noStrike" dirty="0" smtClean="0">
                          <a:solidFill>
                            <a:srgbClr val="000000"/>
                          </a:solidFill>
                          <a:effectLst/>
                          <a:latin typeface="Arial" panose="020B0604020202020204" pitchFamily="34" charset="0"/>
                        </a:rPr>
                        <a:t>21460.82</a:t>
                      </a:r>
                      <a:endParaRPr lang="en-GB" sz="2400" b="1"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b="1" i="0" u="none" strike="noStrike" dirty="0" smtClean="0">
                          <a:solidFill>
                            <a:srgbClr val="000000"/>
                          </a:solidFill>
                          <a:effectLst/>
                          <a:latin typeface="Arial" panose="020B0604020202020204" pitchFamily="34" charset="0"/>
                        </a:rPr>
                        <a:t>40827.29</a:t>
                      </a:r>
                      <a:endParaRPr lang="en-GB" sz="2400" b="1" i="0" u="none" strike="noStrike" dirty="0">
                        <a:solidFill>
                          <a:srgbClr val="000000"/>
                        </a:solidFill>
                        <a:effectLst/>
                        <a:latin typeface="Arial" panose="020B0604020202020204" pitchFamily="34" charset="0"/>
                      </a:endParaRPr>
                    </a:p>
                  </a:txBody>
                  <a:tcPr marL="9297" marR="9297" marT="9297" marB="0" anchor="ctr"/>
                </a:tc>
              </a:tr>
              <a:tr h="557797">
                <a:tc>
                  <a:txBody>
                    <a:bodyPr/>
                    <a:lstStyle/>
                    <a:p>
                      <a:pPr algn="l" rtl="0" fontAlgn="ctr"/>
                      <a:r>
                        <a:rPr lang="en-GB" sz="2800" b="1" u="none" strike="noStrike" dirty="0" smtClean="0">
                          <a:effectLst/>
                        </a:rPr>
                        <a:t>  </a:t>
                      </a:r>
                      <a:r>
                        <a:rPr lang="en-GB" sz="2500" b="1" u="none" strike="noStrike" dirty="0" smtClean="0">
                          <a:effectLst/>
                        </a:rPr>
                        <a:t>Non-recurring               ( repair of kitchens)</a:t>
                      </a:r>
                      <a:endParaRPr lang="en-GB" sz="2500" b="1" i="0" u="none" strike="noStrike" dirty="0">
                        <a:solidFill>
                          <a:srgbClr val="000000"/>
                        </a:solidFill>
                        <a:effectLst/>
                        <a:latin typeface="Arial" panose="020B0604020202020204" pitchFamily="34" charset="0"/>
                      </a:endParaRPr>
                    </a:p>
                  </a:txBody>
                  <a:tcPr marL="9297" marR="9297" marT="9297" marB="0" anchor="ctr"/>
                </a:tc>
                <a:tc gridSpan="2">
                  <a:txBody>
                    <a:bodyPr/>
                    <a:lstStyle/>
                    <a:p>
                      <a:pPr algn="r" rtl="0" fontAlgn="ctr"/>
                      <a:r>
                        <a:rPr lang="en-GB" sz="2400" u="none" strike="noStrike" dirty="0" smtClean="0">
                          <a:effectLst/>
                        </a:rPr>
                        <a:t>1285</a:t>
                      </a:r>
                      <a:endParaRPr lang="en-GB" sz="2400" b="0"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a:txBody>
                    <a:bodyPr/>
                    <a:lstStyle/>
                    <a:p>
                      <a:pPr algn="r" rtl="0" fontAlgn="ctr"/>
                      <a:r>
                        <a:rPr lang="en-GB" sz="2400" u="none" strike="noStrike" dirty="0" smtClean="0">
                          <a:effectLst/>
                        </a:rPr>
                        <a:t>77.1</a:t>
                      </a:r>
                      <a:endParaRPr lang="en-GB" sz="2400" b="0"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400" u="none" strike="noStrike" dirty="0" smtClean="0">
                          <a:effectLst/>
                        </a:rPr>
                        <a:t>51.4</a:t>
                      </a:r>
                      <a:endParaRPr lang="en-GB" sz="2400" b="0" i="0" u="none" strike="noStrike" dirty="0">
                        <a:solidFill>
                          <a:srgbClr val="000000"/>
                        </a:solidFill>
                        <a:effectLst/>
                        <a:latin typeface="Arial" panose="020B0604020202020204" pitchFamily="34" charset="0"/>
                      </a:endParaRPr>
                    </a:p>
                  </a:txBody>
                  <a:tcPr marL="9297" marR="9297" marT="9297" marB="0" anchor="ctr"/>
                </a:tc>
              </a:tr>
              <a:tr h="807580">
                <a:tc>
                  <a:txBody>
                    <a:bodyPr/>
                    <a:lstStyle/>
                    <a:p>
                      <a:pPr algn="l" rtl="0" fontAlgn="ctr"/>
                      <a:r>
                        <a:rPr lang="en-GB" sz="2000" b="1" i="0" u="none" strike="noStrike" dirty="0" smtClean="0">
                          <a:solidFill>
                            <a:srgbClr val="000000"/>
                          </a:solidFill>
                          <a:effectLst/>
                          <a:latin typeface="Arial" panose="020B0604020202020204" pitchFamily="34" charset="0"/>
                        </a:rPr>
                        <a:t>   FLEXI Funds                    </a:t>
                      </a:r>
                    </a:p>
                    <a:p>
                      <a:pPr algn="l" rtl="0" fontAlgn="ctr"/>
                      <a:r>
                        <a:rPr lang="en-GB" sz="2000" b="1" i="0" u="none" strike="noStrike" dirty="0" smtClean="0">
                          <a:solidFill>
                            <a:srgbClr val="000000"/>
                          </a:solidFill>
                          <a:effectLst/>
                          <a:latin typeface="Arial" panose="020B0604020202020204" pitchFamily="34" charset="0"/>
                        </a:rPr>
                        <a:t>   (</a:t>
                      </a:r>
                      <a:r>
                        <a:rPr lang="en-GB" sz="1600" b="1" i="0" u="none" strike="noStrike" dirty="0" smtClean="0">
                          <a:solidFill>
                            <a:srgbClr val="000000"/>
                          </a:solidFill>
                          <a:effectLst/>
                          <a:latin typeface="Arial" panose="020B0604020202020204" pitchFamily="34" charset="0"/>
                        </a:rPr>
                        <a:t>kitchen garden &amp; provision </a:t>
                      </a:r>
                    </a:p>
                    <a:p>
                      <a:pPr algn="l" rtl="0" fontAlgn="ctr"/>
                      <a:r>
                        <a:rPr lang="en-GB" sz="1600" b="1" i="0" u="none" strike="noStrike" dirty="0" smtClean="0">
                          <a:solidFill>
                            <a:srgbClr val="000000"/>
                          </a:solidFill>
                          <a:effectLst/>
                          <a:latin typeface="Arial" panose="020B0604020202020204" pitchFamily="34" charset="0"/>
                        </a:rPr>
                        <a:t>     of seasonal fruit )</a:t>
                      </a:r>
                      <a:endParaRPr lang="en-GB" sz="1600" b="1" i="0" u="none" strike="noStrike" dirty="0">
                        <a:solidFill>
                          <a:srgbClr val="000000"/>
                        </a:solidFill>
                        <a:effectLst/>
                        <a:latin typeface="Arial" panose="020B0604020202020204" pitchFamily="34" charset="0"/>
                      </a:endParaRPr>
                    </a:p>
                  </a:txBody>
                  <a:tcPr marL="9297" marR="9297" marT="9297" marB="0" anchor="ctr"/>
                </a:tc>
                <a:tc gridSpan="2">
                  <a:txBody>
                    <a:bodyPr/>
                    <a:lstStyle/>
                    <a:p>
                      <a:pPr marL="0" marR="0" indent="0" algn="r" defTabSz="1007838" rtl="0" eaLnBrk="1" fontAlgn="ctr" latinLnBrk="0" hangingPunct="1">
                        <a:lnSpc>
                          <a:spcPct val="100000"/>
                        </a:lnSpc>
                        <a:spcBef>
                          <a:spcPts val="0"/>
                        </a:spcBef>
                        <a:spcAft>
                          <a:spcPts val="0"/>
                        </a:spcAft>
                        <a:buClrTx/>
                        <a:buSzTx/>
                        <a:buFontTx/>
                        <a:buNone/>
                        <a:tabLst/>
                        <a:defRPr/>
                      </a:pPr>
                      <a:r>
                        <a:rPr lang="en-GB" sz="2300" b="1" i="0" u="none" strike="noStrike" dirty="0" smtClean="0">
                          <a:solidFill>
                            <a:srgbClr val="000000"/>
                          </a:solidFill>
                          <a:effectLst/>
                          <a:latin typeface="Arial" panose="020B0604020202020204" pitchFamily="34" charset="0"/>
                        </a:rPr>
                        <a:t>                                </a:t>
                      </a:r>
                      <a:r>
                        <a:rPr lang="en-GB" sz="2400" b="1" i="0" u="none" strike="noStrike" dirty="0" smtClean="0">
                          <a:solidFill>
                            <a:srgbClr val="000000"/>
                          </a:solidFill>
                          <a:effectLst/>
                          <a:latin typeface="Arial" panose="020B0604020202020204" pitchFamily="34" charset="0"/>
                        </a:rPr>
                        <a:t>12341</a:t>
                      </a:r>
                    </a:p>
                    <a:p>
                      <a:pPr algn="r" rtl="0" fontAlgn="ctr"/>
                      <a:endParaRPr lang="en-GB" sz="2300" b="1"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a:txBody>
                    <a:bodyPr/>
                    <a:lstStyle/>
                    <a:p>
                      <a:pPr algn="r" rtl="0" fontAlgn="ctr"/>
                      <a:r>
                        <a:rPr lang="en-GB" sz="2700" b="1" i="0" u="none" strike="noStrike" dirty="0" smtClean="0">
                          <a:solidFill>
                            <a:srgbClr val="000000"/>
                          </a:solidFill>
                          <a:effectLst/>
                          <a:latin typeface="Arial" panose="020B0604020202020204" pitchFamily="34" charset="0"/>
                        </a:rPr>
                        <a:t>1006.80</a:t>
                      </a:r>
                      <a:endParaRPr lang="en-GB" sz="2700" b="1"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700" b="1" i="0" u="none" strike="noStrike" dirty="0" smtClean="0">
                          <a:solidFill>
                            <a:srgbClr val="000000"/>
                          </a:solidFill>
                          <a:effectLst/>
                          <a:latin typeface="Arial" panose="020B0604020202020204" pitchFamily="34" charset="0"/>
                        </a:rPr>
                        <a:t>671.20</a:t>
                      </a:r>
                      <a:endParaRPr lang="en-GB" sz="2700" b="1" i="0" u="none" strike="noStrike" dirty="0">
                        <a:solidFill>
                          <a:srgbClr val="000000"/>
                        </a:solidFill>
                        <a:effectLst/>
                        <a:latin typeface="Arial" panose="020B0604020202020204" pitchFamily="34" charset="0"/>
                      </a:endParaRPr>
                    </a:p>
                  </a:txBody>
                  <a:tcPr marL="9297" marR="9297" marT="9297" marB="0" anchor="ctr"/>
                </a:tc>
              </a:tr>
              <a:tr h="790729">
                <a:tc gridSpan="3">
                  <a:txBody>
                    <a:bodyPr/>
                    <a:lstStyle/>
                    <a:p>
                      <a:pPr algn="ctr" rtl="0" fontAlgn="ctr"/>
                      <a:r>
                        <a:rPr lang="en-GB" sz="3100" b="1" u="none" strike="noStrike" dirty="0">
                          <a:effectLst/>
                        </a:rPr>
                        <a:t>Grand  Total</a:t>
                      </a:r>
                      <a:endParaRPr lang="en-GB" sz="3100" b="1" i="0" u="none" strike="noStrike" dirty="0">
                        <a:solidFill>
                          <a:srgbClr val="000000"/>
                        </a:solidFill>
                        <a:effectLst/>
                        <a:latin typeface="Arial" panose="020B0604020202020204" pitchFamily="34" charset="0"/>
                      </a:endParaRPr>
                    </a:p>
                  </a:txBody>
                  <a:tcPr marL="9297" marR="9297" marT="9297" marB="0" anchor="ctr"/>
                </a:tc>
                <a:tc hMerge="1">
                  <a:txBody>
                    <a:bodyPr/>
                    <a:lstStyle/>
                    <a:p>
                      <a:endParaRPr lang="en-US"/>
                    </a:p>
                  </a:txBody>
                  <a:tcPr/>
                </a:tc>
                <a:tc hMerge="1">
                  <a:txBody>
                    <a:bodyPr/>
                    <a:lstStyle/>
                    <a:p>
                      <a:endParaRPr lang="en-US"/>
                    </a:p>
                  </a:txBody>
                  <a:tcPr/>
                </a:tc>
                <a:tc>
                  <a:txBody>
                    <a:bodyPr/>
                    <a:lstStyle/>
                    <a:p>
                      <a:pPr algn="r" rtl="0" fontAlgn="ctr"/>
                      <a:r>
                        <a:rPr lang="en-GB" sz="2700" b="1" u="none" strike="noStrike" dirty="0" smtClean="0">
                          <a:effectLst/>
                        </a:rPr>
                        <a:t>22544.72</a:t>
                      </a:r>
                      <a:endParaRPr lang="en-GB" sz="2700" b="1" i="0" u="none" strike="noStrike" dirty="0">
                        <a:solidFill>
                          <a:srgbClr val="000000"/>
                        </a:solidFill>
                        <a:effectLst/>
                        <a:latin typeface="Arial" panose="020B0604020202020204" pitchFamily="34" charset="0"/>
                      </a:endParaRPr>
                    </a:p>
                  </a:txBody>
                  <a:tcPr marL="9297" marR="9297" marT="9297" marB="0" anchor="ctr"/>
                </a:tc>
                <a:tc>
                  <a:txBody>
                    <a:bodyPr/>
                    <a:lstStyle/>
                    <a:p>
                      <a:pPr algn="r" rtl="0" fontAlgn="ctr"/>
                      <a:r>
                        <a:rPr lang="en-GB" sz="2700" b="1" i="0" u="none" strike="noStrike" dirty="0" smtClean="0">
                          <a:solidFill>
                            <a:srgbClr val="000000"/>
                          </a:solidFill>
                          <a:effectLst/>
                          <a:latin typeface="Arial" panose="020B0604020202020204" pitchFamily="34" charset="0"/>
                        </a:rPr>
                        <a:t>41549.89</a:t>
                      </a:r>
                      <a:endParaRPr lang="en-GB" sz="2700" b="1" i="0" u="none" strike="noStrike" dirty="0">
                        <a:solidFill>
                          <a:srgbClr val="000000"/>
                        </a:solidFill>
                        <a:effectLst/>
                        <a:latin typeface="Arial" panose="020B0604020202020204" pitchFamily="34" charset="0"/>
                      </a:endParaRPr>
                    </a:p>
                  </a:txBody>
                  <a:tcPr marL="9297" marR="9297" marT="9297" marB="0" anchor="ctr"/>
                </a:tc>
              </a:tr>
            </a:tbl>
          </a:graphicData>
        </a:graphic>
      </p:graphicFrame>
    </p:spTree>
    <p:extLst>
      <p:ext uri="{BB962C8B-B14F-4D97-AF65-F5344CB8AC3E}">
        <p14:creationId xmlns:p14="http://schemas.microsoft.com/office/powerpoint/2010/main" xmlns="" val="38970241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0" y="1373366"/>
            <a:ext cx="10080625" cy="6186309"/>
          </a:xfrm>
          <a:prstGeom prst="rect">
            <a:avLst/>
          </a:prstGeom>
          <a:solidFill>
            <a:schemeClr val="accent6">
              <a:lumMod val="40000"/>
              <a:lumOff val="60000"/>
            </a:schemeClr>
          </a:solidFill>
          <a:ln>
            <a:solidFill>
              <a:schemeClr val="tx2"/>
            </a:solidFill>
          </a:ln>
        </p:spPr>
        <p:txBody>
          <a:bodyPr wrap="square" rtlCol="0">
            <a:spAutoFit/>
          </a:bodyPr>
          <a:lstStyle/>
          <a:p>
            <a:pPr lvl="1">
              <a:lnSpc>
                <a:spcPct val="150000"/>
              </a:lnSpc>
              <a:buClr>
                <a:schemeClr val="accent6">
                  <a:lumMod val="60000"/>
                  <a:lumOff val="40000"/>
                </a:schemeClr>
              </a:buClr>
              <a:buSzPct val="105000"/>
              <a:buFont typeface="Wingdings" pitchFamily="2" charset="2"/>
              <a:buChar char="Ø"/>
            </a:pPr>
            <a:r>
              <a:rPr lang="en-US" sz="2200" b="1" dirty="0" smtClean="0">
                <a:solidFill>
                  <a:schemeClr val="tx1"/>
                </a:solidFill>
                <a:latin typeface="+mn-lt"/>
              </a:rPr>
              <a:t>Constructing Multi Purpose Dining Halls in schools in convergence with Local Self Government Institutions and with the help of MPLAD/MLALAD Funds and CSR Funds</a:t>
            </a:r>
          </a:p>
          <a:p>
            <a:pPr lvl="1">
              <a:lnSpc>
                <a:spcPct val="150000"/>
              </a:lnSpc>
              <a:buClr>
                <a:schemeClr val="accent6">
                  <a:lumMod val="60000"/>
                  <a:lumOff val="40000"/>
                </a:schemeClr>
              </a:buClr>
              <a:buSzPct val="105000"/>
              <a:buFont typeface="Wingdings" pitchFamily="2" charset="2"/>
              <a:buChar char="Ø"/>
            </a:pPr>
            <a:r>
              <a:rPr lang="en-US" sz="2200" b="1" dirty="0" smtClean="0">
                <a:solidFill>
                  <a:schemeClr val="tx1"/>
                </a:solidFill>
                <a:latin typeface="+mn-lt"/>
              </a:rPr>
              <a:t>Improving the quality and nutritive value of food</a:t>
            </a:r>
          </a:p>
          <a:p>
            <a:pPr lvl="1">
              <a:lnSpc>
                <a:spcPct val="150000"/>
              </a:lnSpc>
              <a:buClr>
                <a:schemeClr val="accent6">
                  <a:lumMod val="60000"/>
                  <a:lumOff val="40000"/>
                </a:schemeClr>
              </a:buClr>
              <a:buSzPct val="105000"/>
              <a:buFont typeface="Wingdings" pitchFamily="2" charset="2"/>
              <a:buChar char="Ø"/>
            </a:pPr>
            <a:r>
              <a:rPr lang="en-US" sz="2200" b="1" dirty="0" smtClean="0">
                <a:solidFill>
                  <a:schemeClr val="tx1"/>
                </a:solidFill>
                <a:latin typeface="+mn-lt"/>
              </a:rPr>
              <a:t>Conducting Social Audit in two districts, </a:t>
            </a:r>
            <a:r>
              <a:rPr lang="en-US" sz="2200" b="1" dirty="0" err="1" smtClean="0">
                <a:solidFill>
                  <a:schemeClr val="tx1"/>
                </a:solidFill>
                <a:latin typeface="+mn-lt"/>
              </a:rPr>
              <a:t>viz</a:t>
            </a:r>
            <a:r>
              <a:rPr lang="en-US" sz="2200" b="1" dirty="0" smtClean="0">
                <a:solidFill>
                  <a:schemeClr val="tx1"/>
                </a:solidFill>
                <a:latin typeface="+mn-lt"/>
              </a:rPr>
              <a:t> Alappuzha and </a:t>
            </a:r>
            <a:r>
              <a:rPr lang="en-US" sz="2200" b="1" dirty="0" err="1" smtClean="0">
                <a:solidFill>
                  <a:schemeClr val="tx1"/>
                </a:solidFill>
                <a:latin typeface="+mn-lt"/>
              </a:rPr>
              <a:t>Wayanad</a:t>
            </a:r>
            <a:r>
              <a:rPr lang="en-US" sz="2200" b="1" dirty="0" smtClean="0">
                <a:solidFill>
                  <a:schemeClr val="tx1"/>
                </a:solidFill>
                <a:latin typeface="+mn-lt"/>
              </a:rPr>
              <a:t> </a:t>
            </a:r>
          </a:p>
          <a:p>
            <a:pPr lvl="1">
              <a:lnSpc>
                <a:spcPct val="150000"/>
              </a:lnSpc>
              <a:buClr>
                <a:schemeClr val="accent6">
                  <a:lumMod val="60000"/>
                  <a:lumOff val="40000"/>
                </a:schemeClr>
              </a:buClr>
              <a:buSzPct val="105000"/>
              <a:buFont typeface="Wingdings" pitchFamily="2" charset="2"/>
              <a:buChar char="Ø"/>
            </a:pPr>
            <a:r>
              <a:rPr lang="en-US" sz="2200" b="1" dirty="0" smtClean="0">
                <a:solidFill>
                  <a:schemeClr val="tx1"/>
                </a:solidFill>
                <a:latin typeface="+mn-lt"/>
              </a:rPr>
              <a:t>Launching awareness programmes – organizing Cultural &amp; Art Festivals, releasing  promotional videos/films on MDMS, etc.</a:t>
            </a:r>
          </a:p>
          <a:p>
            <a:pPr lvl="1">
              <a:lnSpc>
                <a:spcPct val="150000"/>
              </a:lnSpc>
              <a:buClr>
                <a:schemeClr val="accent6">
                  <a:lumMod val="60000"/>
                  <a:lumOff val="40000"/>
                </a:schemeClr>
              </a:buClr>
              <a:buSzPct val="105000"/>
              <a:buFont typeface="Wingdings" pitchFamily="2" charset="2"/>
              <a:buChar char="Ø"/>
            </a:pPr>
            <a:r>
              <a:rPr lang="en-US" sz="2200" b="1" dirty="0" smtClean="0">
                <a:solidFill>
                  <a:schemeClr val="tx1"/>
                </a:solidFill>
                <a:latin typeface="+mn-lt"/>
              </a:rPr>
              <a:t>Setting up of Kitchen Gardens in all schools </a:t>
            </a:r>
          </a:p>
          <a:p>
            <a:pPr lvl="1">
              <a:lnSpc>
                <a:spcPct val="150000"/>
              </a:lnSpc>
              <a:buClr>
                <a:schemeClr val="accent6">
                  <a:lumMod val="60000"/>
                  <a:lumOff val="40000"/>
                </a:schemeClr>
              </a:buClr>
              <a:buSzPct val="105000"/>
              <a:buFont typeface="Wingdings" pitchFamily="2" charset="2"/>
              <a:buChar char="Ø"/>
            </a:pPr>
            <a:r>
              <a:rPr lang="en-IN" sz="2200" b="1" dirty="0" smtClean="0">
                <a:solidFill>
                  <a:schemeClr val="tx1"/>
                </a:solidFill>
                <a:latin typeface="+mn-lt"/>
              </a:rPr>
              <a:t>Constructing 3031 kitchen-cum-store units and undertaking the repair of 1285 units</a:t>
            </a:r>
          </a:p>
          <a:p>
            <a:pPr lvl="1">
              <a:lnSpc>
                <a:spcPct val="150000"/>
              </a:lnSpc>
              <a:buClr>
                <a:schemeClr val="accent6">
                  <a:lumMod val="60000"/>
                  <a:lumOff val="40000"/>
                </a:schemeClr>
              </a:buClr>
              <a:buSzPct val="105000"/>
              <a:buFont typeface="Wingdings" pitchFamily="2" charset="2"/>
              <a:buChar char="Ø"/>
            </a:pPr>
            <a:r>
              <a:rPr lang="en-IN" sz="2200" b="1" dirty="0" smtClean="0">
                <a:solidFill>
                  <a:schemeClr val="tx1"/>
                </a:solidFill>
                <a:latin typeface="+mn-lt"/>
              </a:rPr>
              <a:t>Procuring water purifiers with the help of CSR funds.</a:t>
            </a:r>
            <a:endParaRPr lang="en-US" sz="2200" b="1" dirty="0" smtClean="0">
              <a:solidFill>
                <a:schemeClr val="tx1"/>
              </a:solidFill>
              <a:latin typeface="+mn-lt"/>
            </a:endParaRPr>
          </a:p>
          <a:p>
            <a:pPr lvl="1">
              <a:lnSpc>
                <a:spcPct val="150000"/>
              </a:lnSpc>
              <a:buClr>
                <a:schemeClr val="accent6">
                  <a:lumMod val="60000"/>
                  <a:lumOff val="40000"/>
                </a:schemeClr>
              </a:buClr>
              <a:buSzPct val="105000"/>
              <a:buFont typeface="Wingdings" pitchFamily="2" charset="2"/>
              <a:buChar char="Ø"/>
            </a:pPr>
            <a:endParaRPr lang="en-US" sz="2200" dirty="0" smtClean="0">
              <a:solidFill>
                <a:schemeClr val="tx1"/>
              </a:solidFill>
            </a:endParaRPr>
          </a:p>
        </p:txBody>
      </p:sp>
      <p:pic>
        <p:nvPicPr>
          <p:cNvPr id="6"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5912" y="198437"/>
            <a:ext cx="923960" cy="923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 name="TextBox 7"/>
          <p:cNvSpPr txBox="1"/>
          <p:nvPr/>
        </p:nvSpPr>
        <p:spPr>
          <a:xfrm>
            <a:off x="1611312" y="350837"/>
            <a:ext cx="6781800" cy="664797"/>
          </a:xfrm>
          <a:prstGeom prst="rect">
            <a:avLst/>
          </a:prstGeom>
          <a:noFill/>
          <a:effectLst/>
          <a:scene3d>
            <a:camera prst="perspectiveAbove"/>
            <a:lightRig rig="threePt" dir="t"/>
          </a:scene3d>
        </p:spPr>
        <p:txBody>
          <a:bodyPr wrap="square" rtlCol="0">
            <a:spAutoFit/>
          </a:bodyPr>
          <a:lstStyle/>
          <a:p>
            <a:r>
              <a:rPr lang="en-IN" sz="4000" dirty="0" smtClean="0">
                <a:solidFill>
                  <a:srgbClr val="FF0000"/>
                </a:solidFill>
              </a:rPr>
              <a:t>      </a:t>
            </a:r>
            <a:r>
              <a:rPr lang="en-IN" sz="3200" b="1" dirty="0" smtClean="0">
                <a:solidFill>
                  <a:schemeClr val="tx1"/>
                </a:solidFill>
              </a:rPr>
              <a:t>FOCUS FOR 2019-20</a:t>
            </a:r>
            <a:endParaRPr lang="en-US" sz="3200" b="1" dirty="0">
              <a:solidFill>
                <a:schemeClr val="tx1"/>
              </a:solidFill>
              <a:latin typeface="Arno Pro"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512" y="2713037"/>
            <a:ext cx="9072563" cy="1259946"/>
          </a:xfrm>
        </p:spPr>
        <p:txBody>
          <a:bodyPr>
            <a:normAutofit fontScale="90000"/>
          </a:bodyPr>
          <a:lstStyle/>
          <a:p>
            <a:r>
              <a:rPr lang="en-US" b="1" dirty="0" smtClean="0">
                <a:latin typeface="Arial Black" pitchFamily="34" charset="0"/>
              </a:rPr>
              <a:t>SCHOOL NUTRITION GARDENS</a:t>
            </a:r>
            <a:endParaRPr lang="en-US" b="1" dirty="0">
              <a:latin typeface="Arial Black"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srcRect/>
          <a:stretch>
            <a:fillRect/>
          </a:stretch>
        </p:blipFill>
        <p:spPr bwMode="auto">
          <a:xfrm>
            <a:off x="1" y="152400"/>
            <a:ext cx="10080624" cy="73450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cstate="print"/>
          <a:srcRect/>
          <a:stretch>
            <a:fillRect/>
          </a:stretch>
        </p:blipFill>
        <p:spPr bwMode="auto">
          <a:xfrm>
            <a:off x="-1" y="-1"/>
            <a:ext cx="10080625" cy="75596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Users\N M 1\Desktop\aeo kaniy\IMG-20141115-WA0004.jpg"/>
          <p:cNvPicPr>
            <a:picLocks noChangeAspect="1" noChangeArrowheads="1"/>
          </p:cNvPicPr>
          <p:nvPr/>
        </p:nvPicPr>
        <p:blipFill>
          <a:blip r:embed="rId2"/>
          <a:srcRect/>
          <a:stretch>
            <a:fillRect/>
          </a:stretch>
        </p:blipFill>
        <p:spPr bwMode="auto">
          <a:xfrm>
            <a:off x="0" y="-437"/>
            <a:ext cx="10080625" cy="7560113"/>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687512" y="314962"/>
            <a:ext cx="7620000" cy="1023713"/>
          </a:xfrm>
          <a:prstGeom prst="snip2DiagRect">
            <a:avLst/>
          </a:prstGeom>
        </p:spPr>
        <p:style>
          <a:lnRef idx="0">
            <a:schemeClr val="accent2"/>
          </a:lnRef>
          <a:fillRef idx="3">
            <a:schemeClr val="accent2"/>
          </a:fillRef>
          <a:effectRef idx="3">
            <a:schemeClr val="accent2"/>
          </a:effectRef>
          <a:fontRef idx="minor">
            <a:schemeClr val="lt1"/>
          </a:fontRef>
        </p:style>
        <p:txBody>
          <a:bodyPr lIns="100794" tIns="50397" rIns="100794" bIns="50397" anchor="ctr"/>
          <a:lstStyle/>
          <a:p>
            <a:pPr algn="ctr" eaLnBrk="0" hangingPunct="0">
              <a:defRPr/>
            </a:pPr>
            <a:r>
              <a:rPr lang="en-US" sz="3500" dirty="0" smtClean="0">
                <a:solidFill>
                  <a:schemeClr val="bg1"/>
                </a:solidFill>
                <a:latin typeface="Palatino Linotype" pitchFamily="18" charset="0"/>
              </a:rPr>
              <a:t>Innovative Practices/Salient Features</a:t>
            </a:r>
            <a:endParaRPr lang="en-US" sz="3500" i="1" dirty="0">
              <a:solidFill>
                <a:schemeClr val="bg1"/>
              </a:solidFill>
              <a:latin typeface="Palatino Linotype" pitchFamily="18" charset="0"/>
            </a:endParaRPr>
          </a:p>
        </p:txBody>
      </p:sp>
      <p:grpSp>
        <p:nvGrpSpPr>
          <p:cNvPr id="2" name="Group 20"/>
          <p:cNvGrpSpPr/>
          <p:nvPr/>
        </p:nvGrpSpPr>
        <p:grpSpPr>
          <a:xfrm>
            <a:off x="703562" y="1646237"/>
            <a:ext cx="9072563" cy="762000"/>
            <a:chOff x="703562" y="1778256"/>
            <a:chExt cx="9072563" cy="762000"/>
          </a:xfrm>
        </p:grpSpPr>
        <p:sp>
          <p:nvSpPr>
            <p:cNvPr id="19" name="Freeform 18"/>
            <p:cNvSpPr/>
            <p:nvPr/>
          </p:nvSpPr>
          <p:spPr>
            <a:xfrm>
              <a:off x="703562" y="1778256"/>
              <a:ext cx="679152" cy="76200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065" tIns="351642"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0" name="Freeform 19"/>
            <p:cNvSpPr/>
            <p:nvPr/>
          </p:nvSpPr>
          <p:spPr>
            <a:xfrm>
              <a:off x="1382714" y="1778256"/>
              <a:ext cx="8393411" cy="68580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dirty="0" smtClean="0">
                  <a:cs typeface="Times New Roman" panose="02020603050405020304" pitchFamily="18" charset="0"/>
                </a:rPr>
                <a:t>High student coverage (97% in Primary &amp; 91% in Upper Primary) against Enrolment </a:t>
              </a:r>
              <a:endParaRPr lang="nb-NO" sz="2800" b="1" dirty="0" smtClean="0">
                <a:cs typeface="Times New Roman" panose="02020603050405020304" pitchFamily="18" charset="0"/>
              </a:endParaRPr>
            </a:p>
          </p:txBody>
        </p:sp>
      </p:grpSp>
      <p:grpSp>
        <p:nvGrpSpPr>
          <p:cNvPr id="3" name="Group 23"/>
          <p:cNvGrpSpPr/>
          <p:nvPr/>
        </p:nvGrpSpPr>
        <p:grpSpPr>
          <a:xfrm>
            <a:off x="696912" y="2560637"/>
            <a:ext cx="9067800" cy="914400"/>
            <a:chOff x="696912" y="2865437"/>
            <a:chExt cx="9067800" cy="762000"/>
          </a:xfrm>
        </p:grpSpPr>
        <p:sp>
          <p:nvSpPr>
            <p:cNvPr id="22" name="Freeform 21"/>
            <p:cNvSpPr/>
            <p:nvPr/>
          </p:nvSpPr>
          <p:spPr>
            <a:xfrm>
              <a:off x="696912" y="2865437"/>
              <a:ext cx="679152" cy="76200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3" name="Freeform 22"/>
            <p:cNvSpPr/>
            <p:nvPr/>
          </p:nvSpPr>
          <p:spPr>
            <a:xfrm>
              <a:off x="1371301" y="2865437"/>
              <a:ext cx="8393411" cy="68580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kern="0" dirty="0" smtClean="0">
                  <a:solidFill>
                    <a:schemeClr val="tx1"/>
                  </a:solidFill>
                  <a:cs typeface="Times New Roman" panose="02020603050405020304" pitchFamily="18" charset="0"/>
                </a:rPr>
                <a:t>Wider community participation at school level</a:t>
              </a:r>
              <a:endParaRPr lang="en-US" sz="2400" b="1" kern="1200" dirty="0"/>
            </a:p>
          </p:txBody>
        </p:sp>
      </p:grpSp>
      <p:grpSp>
        <p:nvGrpSpPr>
          <p:cNvPr id="5" name="Group 26"/>
          <p:cNvGrpSpPr/>
          <p:nvPr/>
        </p:nvGrpSpPr>
        <p:grpSpPr>
          <a:xfrm>
            <a:off x="692151" y="3551237"/>
            <a:ext cx="9072561" cy="1219200"/>
            <a:chOff x="692151" y="3950324"/>
            <a:chExt cx="9072561" cy="990600"/>
          </a:xfrm>
        </p:grpSpPr>
        <p:sp>
          <p:nvSpPr>
            <p:cNvPr id="25" name="Freeform 24"/>
            <p:cNvSpPr/>
            <p:nvPr/>
          </p:nvSpPr>
          <p:spPr>
            <a:xfrm>
              <a:off x="692151" y="3970706"/>
              <a:ext cx="679152" cy="970218"/>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6" name="Freeform 25"/>
            <p:cNvSpPr/>
            <p:nvPr/>
          </p:nvSpPr>
          <p:spPr>
            <a:xfrm>
              <a:off x="1371301" y="3950324"/>
              <a:ext cx="8393411" cy="83820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nb-NO" sz="2400" b="1" dirty="0" smtClean="0">
                  <a:cs typeface="Times New Roman" pitchFamily="18" charset="0"/>
                </a:rPr>
                <a:t>Enhanced State share towards Cooking Cost. State puts                   Rs. 3.65/- and Rs. 1.49/- over and above its mandatory share in primary &amp; upper primary repectively.</a:t>
              </a:r>
              <a:endParaRPr lang="en-US" sz="2400" b="1" dirty="0" smtClean="0">
                <a:effectLst>
                  <a:outerShdw blurRad="38100" dist="38100" dir="2700000" algn="tl">
                    <a:srgbClr val="000000"/>
                  </a:outerShdw>
                </a:effectLst>
                <a:cs typeface="Times New Roman" pitchFamily="18" charset="0"/>
              </a:endParaRPr>
            </a:p>
          </p:txBody>
        </p:sp>
      </p:grpSp>
      <p:grpSp>
        <p:nvGrpSpPr>
          <p:cNvPr id="6" name="Group 32"/>
          <p:cNvGrpSpPr/>
          <p:nvPr/>
        </p:nvGrpSpPr>
        <p:grpSpPr>
          <a:xfrm>
            <a:off x="692150" y="4922835"/>
            <a:ext cx="9072562" cy="914404"/>
            <a:chOff x="692150" y="6042799"/>
            <a:chExt cx="9072562" cy="776178"/>
          </a:xfrm>
        </p:grpSpPr>
        <p:sp>
          <p:nvSpPr>
            <p:cNvPr id="24" name="Freeform 23"/>
            <p:cNvSpPr/>
            <p:nvPr/>
          </p:nvSpPr>
          <p:spPr>
            <a:xfrm>
              <a:off x="692150" y="6042802"/>
              <a:ext cx="690561" cy="776175"/>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kern="1200" dirty="0"/>
            </a:p>
          </p:txBody>
        </p:sp>
        <p:sp>
          <p:nvSpPr>
            <p:cNvPr id="27" name="Freeform 26"/>
            <p:cNvSpPr/>
            <p:nvPr/>
          </p:nvSpPr>
          <p:spPr>
            <a:xfrm>
              <a:off x="1371301" y="6042799"/>
              <a:ext cx="8393411" cy="711493"/>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lvl="0" defTabSz="711200">
                <a:lnSpc>
                  <a:spcPct val="90000"/>
                </a:lnSpc>
                <a:spcAft>
                  <a:spcPct val="35000"/>
                </a:spcAft>
                <a:buFont typeface="Arial" pitchFamily="34" charset="0"/>
                <a:buChar char="•"/>
              </a:pPr>
              <a:r>
                <a:rPr lang="en-US" sz="2400" b="1" dirty="0" smtClean="0">
                  <a:effectLst>
                    <a:outerShdw blurRad="38100" dist="38100" dir="2700000" algn="tl">
                      <a:srgbClr val="000000"/>
                    </a:outerShdw>
                  </a:effectLst>
                  <a:cs typeface="Times New Roman" pitchFamily="18" charset="0"/>
                </a:rPr>
                <a:t>  </a:t>
              </a:r>
              <a:r>
                <a:rPr lang="en-US" sz="2400" b="1" dirty="0" smtClean="0">
                  <a:cs typeface="Times New Roman" pitchFamily="18" charset="0"/>
                </a:rPr>
                <a:t>CCH are provided with a minimum honorarium of Rs 400/- per </a:t>
              </a:r>
            </a:p>
            <a:p>
              <a:pPr lvl="0" defTabSz="711200">
                <a:lnSpc>
                  <a:spcPct val="90000"/>
                </a:lnSpc>
                <a:spcAft>
                  <a:spcPct val="35000"/>
                </a:spcAft>
              </a:pPr>
              <a:r>
                <a:rPr lang="en-US" sz="2400" b="1" dirty="0" smtClean="0">
                  <a:cs typeface="Times New Roman" pitchFamily="18" charset="0"/>
                </a:rPr>
                <a:t>    day to a maximum of Rs.475/- per day.</a:t>
              </a:r>
            </a:p>
          </p:txBody>
        </p:sp>
      </p:grpSp>
      <p:pic>
        <p:nvPicPr>
          <p:cNvPr id="18"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274637"/>
            <a:ext cx="92396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30" name="Group 20"/>
          <p:cNvGrpSpPr/>
          <p:nvPr/>
        </p:nvGrpSpPr>
        <p:grpSpPr>
          <a:xfrm>
            <a:off x="696912" y="6142037"/>
            <a:ext cx="9072563" cy="990600"/>
            <a:chOff x="703562" y="1778256"/>
            <a:chExt cx="9072563" cy="858520"/>
          </a:xfrm>
        </p:grpSpPr>
        <p:sp>
          <p:nvSpPr>
            <p:cNvPr id="31" name="Freeform 30"/>
            <p:cNvSpPr/>
            <p:nvPr/>
          </p:nvSpPr>
          <p:spPr>
            <a:xfrm>
              <a:off x="703562" y="1798637"/>
              <a:ext cx="679152" cy="838139"/>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065" tIns="351642"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32" name="Freeform 31"/>
            <p:cNvSpPr/>
            <p:nvPr/>
          </p:nvSpPr>
          <p:spPr>
            <a:xfrm>
              <a:off x="1382714" y="1778256"/>
              <a:ext cx="8393411" cy="85852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dirty="0" smtClean="0">
                  <a:cs typeface="Times New Roman" panose="02020603050405020304" pitchFamily="18" charset="0"/>
                </a:rPr>
                <a:t>Funds for meeting cooking cost and CCH honorarium are released in advance. All transactions are effected  through e-transfer mode.  </a:t>
              </a:r>
              <a:endParaRPr lang="nb-NO" sz="2400" b="1" dirty="0" smtClean="0">
                <a:cs typeface="Times New Roman" panose="02020603050405020304" pitchFamily="18" charset="0"/>
              </a:endParaRPr>
            </a:p>
          </p:txBody>
        </p:sp>
      </p:grpSp>
    </p:spTree>
    <p:extLst>
      <p:ext uri="{BB962C8B-B14F-4D97-AF65-F5344CB8AC3E}">
        <p14:creationId xmlns:p14="http://schemas.microsoft.com/office/powerpoint/2010/main" xmlns="" val="3359820767"/>
      </p:ext>
    </p:extLst>
  </p:cSld>
  <p:clrMapOvr>
    <a:masterClrMapping/>
  </p:clrMapOvr>
  <p:transition spd="slow" advClick="0">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0080625" cy="7559675"/>
          </a:xfrm>
          <a:prstGeom prst="rect">
            <a:avLst/>
          </a:prstGeom>
        </p:spPr>
      </p:pic>
    </p:spTree>
    <p:extLst>
      <p:ext uri="{BB962C8B-B14F-4D97-AF65-F5344CB8AC3E}">
        <p14:creationId xmlns:p14="http://schemas.microsoft.com/office/powerpoint/2010/main" xmlns="" val="24961607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L:\goa\IMG-20171030-WA0047.jpg"/>
          <p:cNvPicPr>
            <a:picLocks noChangeAspect="1" noChangeArrowheads="1"/>
          </p:cNvPicPr>
          <p:nvPr/>
        </p:nvPicPr>
        <p:blipFill>
          <a:blip r:embed="rId2"/>
          <a:srcRect/>
          <a:stretch>
            <a:fillRect/>
          </a:stretch>
        </p:blipFill>
        <p:spPr bwMode="auto">
          <a:xfrm>
            <a:off x="0" y="0"/>
            <a:ext cx="10080625" cy="7559675"/>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L:\goa\XtYlRT28k_XbyYHLKAWWCW97sY2j1_eCH1KMQk-oJTOe-W1xd815fnpvNsPWz-hXRg1NYLCT_w1366-h612.jpg"/>
          <p:cNvPicPr>
            <a:picLocks noChangeAspect="1" noChangeArrowheads="1"/>
          </p:cNvPicPr>
          <p:nvPr/>
        </p:nvPicPr>
        <p:blipFill>
          <a:blip r:embed="rId2"/>
          <a:srcRect/>
          <a:stretch>
            <a:fillRect/>
          </a:stretch>
        </p:blipFill>
        <p:spPr bwMode="auto">
          <a:xfrm>
            <a:off x="0" y="0"/>
            <a:ext cx="10080625" cy="7559675"/>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aji\Downloads\KS1A016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84867"/>
            <a:ext cx="10080625" cy="764454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2"/>
          <p:cNvSpPr>
            <a:spLocks noGrp="1"/>
          </p:cNvSpPr>
          <p:nvPr>
            <p:ph type="title"/>
          </p:nvPr>
        </p:nvSpPr>
        <p:spPr/>
        <p:txBody>
          <a:bodyPr/>
          <a:lstStyle/>
          <a:p>
            <a:r>
              <a:rPr lang="en-US" dirty="0" smtClean="0">
                <a:solidFill>
                  <a:srgbClr val="FF0000"/>
                </a:solidFill>
              </a:rPr>
              <a:t>Terrace Farming</a:t>
            </a:r>
            <a:endParaRPr lang="en-US" dirty="0">
              <a:solidFill>
                <a:srgbClr val="FF0000"/>
              </a:solidFill>
            </a:endParaRPr>
          </a:p>
        </p:txBody>
      </p:sp>
    </p:spTree>
    <p:extLst>
      <p:ext uri="{BB962C8B-B14F-4D97-AF65-F5344CB8AC3E}">
        <p14:creationId xmlns:p14="http://schemas.microsoft.com/office/powerpoint/2010/main" xmlns="" val="2537437298"/>
      </p:ext>
    </p:extLst>
  </p:cSld>
  <p:clrMapOvr>
    <a:masterClrMapping/>
  </p:clrMapOvr>
  <p:transition>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aji\AppData\Local\Temp\Rar$DI02.062\DSCN698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0" y="0"/>
            <a:ext cx="10079567" cy="75596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80873115"/>
      </p:ext>
    </p:extLst>
  </p:cSld>
  <p:clrMapOvr>
    <a:masterClrMapping/>
  </p:clrMapOvr>
  <p:transition>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srcRect/>
          <a:stretch>
            <a:fillRect/>
          </a:stretch>
        </p:blipFill>
        <p:spPr bwMode="auto">
          <a:xfrm>
            <a:off x="-1" y="130175"/>
            <a:ext cx="10080625" cy="7429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0" y="-1"/>
            <a:ext cx="10080625" cy="75596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goa\20170718_131428.jpg"/>
          <p:cNvPicPr>
            <a:picLocks noChangeAspect="1" noChangeArrowheads="1"/>
          </p:cNvPicPr>
          <p:nvPr/>
        </p:nvPicPr>
        <p:blipFill>
          <a:blip r:embed="rId2" cstate="print"/>
          <a:srcRect/>
          <a:stretch>
            <a:fillRect/>
          </a:stretch>
        </p:blipFill>
        <p:spPr bwMode="auto">
          <a:xfrm>
            <a:off x="1" y="0"/>
            <a:ext cx="10080625" cy="7559675"/>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60437"/>
            <a:ext cx="10080625" cy="6186291"/>
          </a:xfrm>
          <a:prstGeom prst="rect">
            <a:avLst/>
          </a:prstGeom>
          <a:solidFill>
            <a:schemeClr val="tx2">
              <a:lumMod val="75000"/>
            </a:schemeClr>
          </a:solidFill>
        </p:spPr>
        <p:txBody>
          <a:bodyPr wrap="square" lIns="91420" tIns="45711" rIns="91420" bIns="45711" rtlCol="0">
            <a:spAutoFit/>
          </a:bodyPr>
          <a:lstStyle/>
          <a:p>
            <a:pPr marL="800004" lvl="1" indent="-342900">
              <a:lnSpc>
                <a:spcPct val="150000"/>
              </a:lnSpc>
              <a:buClr>
                <a:schemeClr val="accent6">
                  <a:lumMod val="60000"/>
                  <a:lumOff val="40000"/>
                </a:schemeClr>
              </a:buClr>
              <a:buSzPct val="105000"/>
              <a:buFont typeface="Wingdings" pitchFamily="2" charset="2"/>
              <a:buChar char="q"/>
            </a:pPr>
            <a:r>
              <a:rPr lang="en-US" sz="2200" dirty="0" smtClean="0"/>
              <a:t>In Kerala,Mid day Meal Programme has become a massive movement with people’s participation at all levels.</a:t>
            </a:r>
            <a:endParaRPr lang="en-US" sz="2200" dirty="0"/>
          </a:p>
          <a:p>
            <a:pPr marL="800004" lvl="1" indent="-342900">
              <a:lnSpc>
                <a:spcPct val="150000"/>
              </a:lnSpc>
              <a:buClr>
                <a:schemeClr val="accent6">
                  <a:lumMod val="60000"/>
                  <a:lumOff val="40000"/>
                </a:schemeClr>
              </a:buClr>
              <a:buSzPct val="105000"/>
              <a:buFont typeface="Wingdings" pitchFamily="2" charset="2"/>
              <a:buChar char="q"/>
            </a:pPr>
            <a:r>
              <a:rPr lang="en-US" sz="2200" dirty="0" smtClean="0"/>
              <a:t>Community participation and constant Monitoring have made MDM Programme a great success in Kerala.</a:t>
            </a:r>
          </a:p>
          <a:p>
            <a:pPr marL="800004" lvl="1" indent="-342900">
              <a:lnSpc>
                <a:spcPct val="150000"/>
              </a:lnSpc>
              <a:buClr>
                <a:schemeClr val="accent6">
                  <a:lumMod val="60000"/>
                  <a:lumOff val="40000"/>
                </a:schemeClr>
              </a:buClr>
              <a:buSzPct val="105000"/>
              <a:buFont typeface="Wingdings" pitchFamily="2" charset="2"/>
              <a:buChar char="q"/>
            </a:pPr>
            <a:r>
              <a:rPr lang="en-US" sz="2200" dirty="0" smtClean="0"/>
              <a:t>The support and involvement of Local Self Government institutions in the implementation of MDM programme is remarkable.</a:t>
            </a:r>
          </a:p>
          <a:p>
            <a:pPr marL="800004" lvl="1" indent="-342900">
              <a:lnSpc>
                <a:spcPct val="150000"/>
              </a:lnSpc>
              <a:buClr>
                <a:schemeClr val="accent6">
                  <a:lumMod val="60000"/>
                  <a:lumOff val="40000"/>
                </a:schemeClr>
              </a:buClr>
              <a:buSzPct val="105000"/>
              <a:buFont typeface="Wingdings" pitchFamily="2" charset="2"/>
              <a:buChar char="q"/>
            </a:pPr>
            <a:r>
              <a:rPr lang="en-US" sz="2200" dirty="0" smtClean="0"/>
              <a:t>Local Self Government Institutions earmark 5 % to 10 % of their Plan Funds for MDM related activities.</a:t>
            </a:r>
          </a:p>
          <a:p>
            <a:pPr marL="800004" lvl="1" indent="-342900">
              <a:lnSpc>
                <a:spcPct val="150000"/>
              </a:lnSpc>
              <a:buClr>
                <a:schemeClr val="accent6">
                  <a:lumMod val="60000"/>
                  <a:lumOff val="40000"/>
                </a:schemeClr>
              </a:buClr>
              <a:buSzPct val="105000"/>
              <a:buFont typeface="Wingdings" pitchFamily="2" charset="2"/>
              <a:buChar char="q"/>
            </a:pPr>
            <a:r>
              <a:rPr lang="en-US" sz="2200" dirty="0" smtClean="0"/>
              <a:t>Initiatives like school health programme, kitchen gardens, poultry farming, etc. are being  launched in convergence with other Government departments such as Department of Agriculture, Department of Health, Animal Husbandry Department and Department of Social Justice.</a:t>
            </a:r>
            <a:endParaRPr lang="en-US" sz="2200" dirty="0"/>
          </a:p>
        </p:txBody>
      </p:sp>
      <p:sp>
        <p:nvSpPr>
          <p:cNvPr id="2" name="Title 1"/>
          <p:cNvSpPr>
            <a:spLocks noGrp="1"/>
          </p:cNvSpPr>
          <p:nvPr>
            <p:ph type="title"/>
          </p:nvPr>
        </p:nvSpPr>
        <p:spPr>
          <a:xfrm>
            <a:off x="465931" y="0"/>
            <a:ext cx="9072563" cy="1364247"/>
          </a:xfrm>
        </p:spPr>
        <p:txBody>
          <a:bodyPr>
            <a:normAutofit fontScale="90000"/>
          </a:bodyPr>
          <a:lstStyle/>
          <a:p>
            <a:r>
              <a:rPr lang="en-US" dirty="0" smtClean="0">
                <a:solidFill>
                  <a:schemeClr val="tx1">
                    <a:lumMod val="85000"/>
                    <a:lumOff val="15000"/>
                  </a:schemeClr>
                </a:solidFill>
                <a:latin typeface="Broadway" pitchFamily="82" charset="0"/>
              </a:rPr>
              <a:t>CONCLUSION</a:t>
            </a:r>
            <a:br>
              <a:rPr lang="en-US" dirty="0" smtClean="0">
                <a:solidFill>
                  <a:schemeClr val="tx1">
                    <a:lumMod val="85000"/>
                    <a:lumOff val="15000"/>
                  </a:schemeClr>
                </a:solidFill>
                <a:latin typeface="Broadway" pitchFamily="82" charset="0"/>
              </a:rPr>
            </a:br>
            <a:endParaRPr lang="en-US" dirty="0">
              <a:solidFill>
                <a:schemeClr val="tx1">
                  <a:lumMod val="85000"/>
                  <a:lumOff val="15000"/>
                </a:schemeClr>
              </a:solidFill>
              <a:latin typeface="Broadway" pitchFamily="82" charset="0"/>
            </a:endParaRPr>
          </a:p>
        </p:txBody>
      </p:sp>
      <p:pic>
        <p:nvPicPr>
          <p:cNvPr id="4"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0"/>
            <a:ext cx="70954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 xmlns:p14="http://schemas.microsoft.com/office/powerpoint/2010/main" val="17480289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97112" y="2332037"/>
            <a:ext cx="6172200" cy="1122743"/>
          </a:xfrm>
          <a:prstGeom prst="rect">
            <a:avLst/>
          </a:prstGeom>
          <a:noFill/>
        </p:spPr>
        <p:txBody>
          <a:bodyPr wrap="square" rtlCol="0">
            <a:spAutoFit/>
          </a:bodyPr>
          <a:lstStyle/>
          <a:p>
            <a:r>
              <a:rPr lang="en-GB" sz="7200" dirty="0" smtClean="0">
                <a:solidFill>
                  <a:schemeClr val="tx1"/>
                </a:solidFill>
                <a:latin typeface="Arial Rounded MT Bold" pitchFamily="34" charset="0"/>
              </a:rPr>
              <a:t>THANK YOU</a:t>
            </a:r>
            <a:endParaRPr lang="en-GB" sz="7200" dirty="0">
              <a:solidFill>
                <a:schemeClr val="tx1"/>
              </a:solidFill>
              <a:latin typeface="Arial Rounded MT Bold" pitchFamily="34" charset="0"/>
            </a:endParaRPr>
          </a:p>
        </p:txBody>
      </p:sp>
      <p:sp>
        <p:nvSpPr>
          <p:cNvPr id="3" name="TextBox 2"/>
          <p:cNvSpPr txBox="1"/>
          <p:nvPr/>
        </p:nvSpPr>
        <p:spPr>
          <a:xfrm>
            <a:off x="4354512" y="5608638"/>
            <a:ext cx="5181599" cy="1122871"/>
          </a:xfrm>
          <a:prstGeom prst="rect">
            <a:avLst/>
          </a:prstGeom>
          <a:noFill/>
        </p:spPr>
        <p:txBody>
          <a:bodyPr wrap="square" rtlCol="0">
            <a:spAutoFit/>
          </a:bodyPr>
          <a:lstStyle/>
          <a:p>
            <a:pPr algn="ctr"/>
            <a:r>
              <a:rPr lang="en-US" b="1" spc="300" dirty="0" smtClean="0">
                <a:solidFill>
                  <a:schemeClr val="tx1"/>
                </a:solidFill>
                <a:latin typeface="Arial Black" pitchFamily="34" charset="0"/>
                <a:cs typeface="Microsoft Sans Serif" pitchFamily="34" charset="0"/>
              </a:rPr>
              <a:t>A SHAJAHAN IAS</a:t>
            </a:r>
          </a:p>
          <a:p>
            <a:pPr algn="ctr"/>
            <a:r>
              <a:rPr lang="en-US" b="1" spc="300" dirty="0" smtClean="0">
                <a:solidFill>
                  <a:schemeClr val="tx1"/>
                </a:solidFill>
                <a:latin typeface="+mj-lt"/>
                <a:cs typeface="Microsoft Sans Serif" pitchFamily="34" charset="0"/>
              </a:rPr>
              <a:t>SECRETARY TO GOVERNMENT</a:t>
            </a:r>
          </a:p>
          <a:p>
            <a:pPr algn="ctr"/>
            <a:r>
              <a:rPr lang="en-US" b="1" spc="300" dirty="0" smtClean="0">
                <a:solidFill>
                  <a:schemeClr val="tx1"/>
                </a:solidFill>
                <a:latin typeface="+mj-lt"/>
                <a:cs typeface="Microsoft Sans Serif" pitchFamily="34" charset="0"/>
              </a:rPr>
              <a:t>GENERAL EDUCATION DEPARTMENT</a:t>
            </a:r>
          </a:p>
          <a:p>
            <a:pPr algn="ctr"/>
            <a:r>
              <a:rPr lang="en-US" b="1" spc="300" dirty="0" smtClean="0">
                <a:solidFill>
                  <a:schemeClr val="tx1"/>
                </a:solidFill>
                <a:latin typeface="+mj-lt"/>
                <a:cs typeface="Microsoft Sans Serif" pitchFamily="34" charset="0"/>
              </a:rPr>
              <a:t>        GOVERNMENT OF KERALA</a:t>
            </a:r>
            <a:r>
              <a:rPr lang="en-US" b="1" spc="300" dirty="0" smtClean="0">
                <a:latin typeface="+mj-lt"/>
                <a:cs typeface="Microsoft Sans Serif" pitchFamily="34" charset="0"/>
              </a:rPr>
              <a:t>.A.S</a:t>
            </a:r>
          </a:p>
        </p:txBody>
      </p:sp>
      <p:sp>
        <p:nvSpPr>
          <p:cNvPr id="4" name="TextBox 3"/>
          <p:cNvSpPr txBox="1"/>
          <p:nvPr/>
        </p:nvSpPr>
        <p:spPr>
          <a:xfrm>
            <a:off x="5421312" y="4922837"/>
            <a:ext cx="1981200" cy="500586"/>
          </a:xfrm>
          <a:prstGeom prst="rect">
            <a:avLst/>
          </a:prstGeom>
          <a:noFill/>
        </p:spPr>
        <p:txBody>
          <a:bodyPr wrap="square" rtlCol="0">
            <a:spAutoFit/>
          </a:bodyPr>
          <a:lstStyle/>
          <a:p>
            <a:r>
              <a:rPr lang="en-GB" sz="2800" dirty="0" smtClean="0">
                <a:solidFill>
                  <a:srgbClr val="FF0000"/>
                </a:solidFill>
                <a:latin typeface="Monotype Corsiva" panose="03010101010201010101" pitchFamily="66" charset="0"/>
              </a:rPr>
              <a:t>Presented By</a:t>
            </a:r>
            <a:endParaRPr lang="en-GB" sz="2800" dirty="0">
              <a:solidFill>
                <a:srgbClr val="FF0000"/>
              </a:solidFill>
              <a:latin typeface="Monotype Corsiva" panose="03010101010201010101"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611312" y="198437"/>
            <a:ext cx="7848600" cy="914400"/>
          </a:xfrm>
          <a:prstGeom prst="snip2DiagRect">
            <a:avLst/>
          </a:prstGeom>
        </p:spPr>
        <p:style>
          <a:lnRef idx="0">
            <a:schemeClr val="accent2"/>
          </a:lnRef>
          <a:fillRef idx="3">
            <a:schemeClr val="accent2"/>
          </a:fillRef>
          <a:effectRef idx="3">
            <a:schemeClr val="accent2"/>
          </a:effectRef>
          <a:fontRef idx="minor">
            <a:schemeClr val="lt1"/>
          </a:fontRef>
        </p:style>
        <p:txBody>
          <a:bodyPr lIns="100794" tIns="50397" rIns="100794" bIns="50397" anchor="ctr"/>
          <a:lstStyle/>
          <a:p>
            <a:pPr algn="ctr" eaLnBrk="0">
              <a:defRPr/>
            </a:pPr>
            <a:r>
              <a:rPr lang="en-US" sz="3500" dirty="0" smtClean="0">
                <a:solidFill>
                  <a:schemeClr val="bg1"/>
                </a:solidFill>
                <a:latin typeface="Palatino Linotype" pitchFamily="18" charset="0"/>
              </a:rPr>
              <a:t>Innovative Practices/Salient Features</a:t>
            </a:r>
            <a:endParaRPr lang="en-US" sz="3500" i="1" dirty="0">
              <a:solidFill>
                <a:schemeClr val="bg1"/>
              </a:solidFill>
              <a:latin typeface="Palatino Linotype" pitchFamily="18" charset="0"/>
            </a:endParaRPr>
          </a:p>
        </p:txBody>
      </p:sp>
      <p:grpSp>
        <p:nvGrpSpPr>
          <p:cNvPr id="2" name="Group 20"/>
          <p:cNvGrpSpPr/>
          <p:nvPr/>
        </p:nvGrpSpPr>
        <p:grpSpPr>
          <a:xfrm>
            <a:off x="620712" y="1341437"/>
            <a:ext cx="9224963" cy="1066800"/>
            <a:chOff x="703562" y="1473456"/>
            <a:chExt cx="9072563" cy="1066800"/>
          </a:xfrm>
        </p:grpSpPr>
        <p:sp>
          <p:nvSpPr>
            <p:cNvPr id="19" name="Freeform 18"/>
            <p:cNvSpPr/>
            <p:nvPr/>
          </p:nvSpPr>
          <p:spPr>
            <a:xfrm>
              <a:off x="703562" y="1473456"/>
              <a:ext cx="674470" cy="106680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065" tIns="351642"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0" name="Freeform 19"/>
            <p:cNvSpPr/>
            <p:nvPr/>
          </p:nvSpPr>
          <p:spPr>
            <a:xfrm>
              <a:off x="1382714" y="1473456"/>
              <a:ext cx="8393411" cy="99060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dirty="0" smtClean="0">
                  <a:cs typeface="Times New Roman" panose="02020603050405020304" pitchFamily="18" charset="0"/>
                </a:rPr>
                <a:t>State budgetary provision (during February every year) includes central assistance as well as state share. When centre releases its share, the budgetary provision is recouped.    </a:t>
              </a:r>
              <a:endParaRPr lang="nb-NO" sz="2800" b="1" dirty="0" smtClean="0">
                <a:cs typeface="Times New Roman" panose="02020603050405020304" pitchFamily="18" charset="0"/>
              </a:endParaRPr>
            </a:p>
          </p:txBody>
        </p:sp>
      </p:grpSp>
      <p:grpSp>
        <p:nvGrpSpPr>
          <p:cNvPr id="3" name="Group 23"/>
          <p:cNvGrpSpPr/>
          <p:nvPr/>
        </p:nvGrpSpPr>
        <p:grpSpPr>
          <a:xfrm>
            <a:off x="696912" y="2560638"/>
            <a:ext cx="9067800" cy="1143000"/>
            <a:chOff x="696912" y="2713037"/>
            <a:chExt cx="9067800" cy="979714"/>
          </a:xfrm>
        </p:grpSpPr>
        <p:sp>
          <p:nvSpPr>
            <p:cNvPr id="22" name="Freeform 21"/>
            <p:cNvSpPr/>
            <p:nvPr/>
          </p:nvSpPr>
          <p:spPr>
            <a:xfrm>
              <a:off x="696912" y="2713037"/>
              <a:ext cx="679152" cy="91440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3" name="Freeform 22"/>
            <p:cNvSpPr/>
            <p:nvPr/>
          </p:nvSpPr>
          <p:spPr>
            <a:xfrm>
              <a:off x="1371301" y="2713037"/>
              <a:ext cx="8393411" cy="979714"/>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kern="0" dirty="0" smtClean="0">
                  <a:solidFill>
                    <a:schemeClr val="tx1"/>
                  </a:solidFill>
                  <a:cs typeface="Times New Roman" panose="02020603050405020304" pitchFamily="18" charset="0"/>
                </a:rPr>
                <a:t>Kitchen Gardens have been set up in 7325 schools in convergence with State Agriculture Department &amp; other agencies such as Mathrubhumi SEED</a:t>
              </a:r>
              <a:endParaRPr lang="en-US" sz="2400" b="1" kern="1200" dirty="0"/>
            </a:p>
          </p:txBody>
        </p:sp>
      </p:grpSp>
      <p:grpSp>
        <p:nvGrpSpPr>
          <p:cNvPr id="5" name="Group 26"/>
          <p:cNvGrpSpPr/>
          <p:nvPr/>
        </p:nvGrpSpPr>
        <p:grpSpPr>
          <a:xfrm>
            <a:off x="692151" y="3932237"/>
            <a:ext cx="9072561" cy="1143000"/>
            <a:chOff x="692151" y="4102724"/>
            <a:chExt cx="9072561" cy="1143000"/>
          </a:xfrm>
        </p:grpSpPr>
        <p:sp>
          <p:nvSpPr>
            <p:cNvPr id="25" name="Freeform 24"/>
            <p:cNvSpPr/>
            <p:nvPr/>
          </p:nvSpPr>
          <p:spPr>
            <a:xfrm>
              <a:off x="692151" y="4102724"/>
              <a:ext cx="679152" cy="114300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6" name="Freeform 25"/>
            <p:cNvSpPr/>
            <p:nvPr/>
          </p:nvSpPr>
          <p:spPr>
            <a:xfrm>
              <a:off x="1371301" y="4102724"/>
              <a:ext cx="8393411" cy="114300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nb-NO" sz="2400" b="1" dirty="0" smtClean="0">
                  <a:cs typeface="Times New Roman" pitchFamily="18" charset="0"/>
                </a:rPr>
                <a:t>2927 schools (30%) have ongoing scheme for breakfast                (with the financial assistance of LSG institutions, School PTAs, Charitable Institutions, etc.)</a:t>
              </a:r>
              <a:endParaRPr lang="en-US" sz="2400" b="1" dirty="0" smtClean="0">
                <a:effectLst>
                  <a:outerShdw blurRad="38100" dist="38100" dir="2700000" algn="tl">
                    <a:srgbClr val="000000"/>
                  </a:outerShdw>
                </a:effectLst>
                <a:cs typeface="Times New Roman" pitchFamily="18" charset="0"/>
              </a:endParaRPr>
            </a:p>
          </p:txBody>
        </p:sp>
      </p:grpSp>
      <p:grpSp>
        <p:nvGrpSpPr>
          <p:cNvPr id="6" name="Group 32"/>
          <p:cNvGrpSpPr/>
          <p:nvPr/>
        </p:nvGrpSpPr>
        <p:grpSpPr>
          <a:xfrm>
            <a:off x="692150" y="5303839"/>
            <a:ext cx="9072562" cy="762000"/>
            <a:chOff x="692150" y="6366206"/>
            <a:chExt cx="9072562" cy="646813"/>
          </a:xfrm>
        </p:grpSpPr>
        <p:sp>
          <p:nvSpPr>
            <p:cNvPr id="24" name="Freeform 23"/>
            <p:cNvSpPr/>
            <p:nvPr/>
          </p:nvSpPr>
          <p:spPr>
            <a:xfrm>
              <a:off x="692150" y="6366206"/>
              <a:ext cx="690561" cy="646813"/>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kern="1200" dirty="0"/>
            </a:p>
          </p:txBody>
        </p:sp>
        <p:sp>
          <p:nvSpPr>
            <p:cNvPr id="27" name="Freeform 26"/>
            <p:cNvSpPr/>
            <p:nvPr/>
          </p:nvSpPr>
          <p:spPr>
            <a:xfrm>
              <a:off x="1371301" y="6366208"/>
              <a:ext cx="8393411" cy="582132"/>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lvl="0" defTabSz="711200">
                <a:lnSpc>
                  <a:spcPct val="90000"/>
                </a:lnSpc>
                <a:spcAft>
                  <a:spcPct val="35000"/>
                </a:spcAft>
                <a:buFont typeface="Arial" pitchFamily="34" charset="0"/>
                <a:buChar char="•"/>
              </a:pPr>
              <a:r>
                <a:rPr lang="en-US" sz="2400" b="1" dirty="0" smtClean="0">
                  <a:effectLst>
                    <a:outerShdw blurRad="38100" dist="38100" dir="2700000" algn="tl">
                      <a:srgbClr val="000000"/>
                    </a:outerShdw>
                  </a:effectLst>
                  <a:cs typeface="Times New Roman" pitchFamily="18" charset="0"/>
                </a:rPr>
                <a:t>  </a:t>
              </a:r>
              <a:r>
                <a:rPr lang="en-US" sz="2400" b="1" dirty="0" smtClean="0">
                  <a:cs typeface="Times New Roman" pitchFamily="18" charset="0"/>
                </a:rPr>
                <a:t>Egg/Banana are provided to children once in every week</a:t>
              </a:r>
            </a:p>
          </p:txBody>
        </p:sp>
      </p:grpSp>
      <p:pic>
        <p:nvPicPr>
          <p:cNvPr id="18"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198437"/>
            <a:ext cx="92396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7" name="Group 20"/>
          <p:cNvGrpSpPr/>
          <p:nvPr/>
        </p:nvGrpSpPr>
        <p:grpSpPr>
          <a:xfrm>
            <a:off x="696912" y="6294437"/>
            <a:ext cx="9072563" cy="762000"/>
            <a:chOff x="703562" y="1910336"/>
            <a:chExt cx="9072563" cy="792480"/>
          </a:xfrm>
        </p:grpSpPr>
        <p:sp>
          <p:nvSpPr>
            <p:cNvPr id="31" name="Freeform 30"/>
            <p:cNvSpPr/>
            <p:nvPr/>
          </p:nvSpPr>
          <p:spPr>
            <a:xfrm>
              <a:off x="703562" y="1910336"/>
              <a:ext cx="679152" cy="79248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065" tIns="351642"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32" name="Freeform 31"/>
            <p:cNvSpPr/>
            <p:nvPr/>
          </p:nvSpPr>
          <p:spPr>
            <a:xfrm>
              <a:off x="1382714" y="1910336"/>
              <a:ext cx="8393411" cy="72644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dirty="0" smtClean="0">
                  <a:cs typeface="Times New Roman" panose="02020603050405020304" pitchFamily="18" charset="0"/>
                </a:rPr>
                <a:t>Milk @ 150 ml per day is provided twice a week</a:t>
              </a:r>
              <a:endParaRPr lang="nb-NO" sz="2400" b="1" dirty="0" smtClean="0">
                <a:cs typeface="Times New Roman" panose="02020603050405020304" pitchFamily="18" charset="0"/>
              </a:endParaRPr>
            </a:p>
          </p:txBody>
        </p:sp>
      </p:grpSp>
    </p:spTree>
    <p:extLst>
      <p:ext uri="{BB962C8B-B14F-4D97-AF65-F5344CB8AC3E}">
        <p14:creationId xmlns:p14="http://schemas.microsoft.com/office/powerpoint/2010/main" xmlns="" val="3359820767"/>
      </p:ext>
    </p:extLst>
  </p:cSld>
  <p:clrMapOvr>
    <a:masterClrMapping/>
  </p:clrMapOvr>
  <p:transition spd="slow" advClick="0">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687512" y="314962"/>
            <a:ext cx="7620000" cy="1023713"/>
          </a:xfrm>
          <a:prstGeom prst="snip2DiagRect">
            <a:avLst/>
          </a:prstGeom>
        </p:spPr>
        <p:style>
          <a:lnRef idx="0">
            <a:schemeClr val="accent2"/>
          </a:lnRef>
          <a:fillRef idx="3">
            <a:schemeClr val="accent2"/>
          </a:fillRef>
          <a:effectRef idx="3">
            <a:schemeClr val="accent2"/>
          </a:effectRef>
          <a:fontRef idx="minor">
            <a:schemeClr val="lt1"/>
          </a:fontRef>
        </p:style>
        <p:txBody>
          <a:bodyPr lIns="100794" tIns="50397" rIns="100794" bIns="50397" anchor="ctr"/>
          <a:lstStyle/>
          <a:p>
            <a:pPr algn="ctr" eaLnBrk="0">
              <a:defRPr/>
            </a:pPr>
            <a:r>
              <a:rPr lang="en-US" sz="3500" dirty="0" smtClean="0">
                <a:solidFill>
                  <a:schemeClr val="bg1"/>
                </a:solidFill>
                <a:latin typeface="Palatino Linotype" pitchFamily="18" charset="0"/>
              </a:rPr>
              <a:t>Innovative Practices/Salient Features</a:t>
            </a:r>
            <a:endParaRPr lang="en-US" sz="3500" i="1" dirty="0">
              <a:solidFill>
                <a:schemeClr val="bg1"/>
              </a:solidFill>
              <a:latin typeface="Palatino Linotype" pitchFamily="18" charset="0"/>
            </a:endParaRPr>
          </a:p>
        </p:txBody>
      </p:sp>
      <p:grpSp>
        <p:nvGrpSpPr>
          <p:cNvPr id="2" name="Group 20"/>
          <p:cNvGrpSpPr/>
          <p:nvPr/>
        </p:nvGrpSpPr>
        <p:grpSpPr>
          <a:xfrm>
            <a:off x="703562" y="1646237"/>
            <a:ext cx="9072563" cy="990600"/>
            <a:chOff x="703562" y="1778256"/>
            <a:chExt cx="9072563" cy="990600"/>
          </a:xfrm>
        </p:grpSpPr>
        <p:sp>
          <p:nvSpPr>
            <p:cNvPr id="19" name="Freeform 18"/>
            <p:cNvSpPr/>
            <p:nvPr/>
          </p:nvSpPr>
          <p:spPr>
            <a:xfrm>
              <a:off x="703562" y="1778256"/>
              <a:ext cx="679152" cy="99060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065" tIns="351642"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0" name="Freeform 19"/>
            <p:cNvSpPr/>
            <p:nvPr/>
          </p:nvSpPr>
          <p:spPr>
            <a:xfrm>
              <a:off x="1382714" y="1778256"/>
              <a:ext cx="8393411" cy="83820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dirty="0" smtClean="0">
                  <a:cs typeface="Times New Roman" panose="02020603050405020304" pitchFamily="18" charset="0"/>
                </a:rPr>
                <a:t>All schools have safe drinking water facilities</a:t>
              </a:r>
              <a:endParaRPr lang="nb-NO" sz="2800" b="1" dirty="0" smtClean="0">
                <a:cs typeface="Times New Roman" panose="02020603050405020304" pitchFamily="18" charset="0"/>
              </a:endParaRPr>
            </a:p>
          </p:txBody>
        </p:sp>
      </p:grpSp>
      <p:grpSp>
        <p:nvGrpSpPr>
          <p:cNvPr id="3" name="Group 23"/>
          <p:cNvGrpSpPr/>
          <p:nvPr/>
        </p:nvGrpSpPr>
        <p:grpSpPr>
          <a:xfrm>
            <a:off x="696912" y="2713037"/>
            <a:ext cx="9067800" cy="990600"/>
            <a:chOff x="696912" y="2865437"/>
            <a:chExt cx="9067800" cy="990600"/>
          </a:xfrm>
        </p:grpSpPr>
        <p:sp>
          <p:nvSpPr>
            <p:cNvPr id="22" name="Freeform 21"/>
            <p:cNvSpPr/>
            <p:nvPr/>
          </p:nvSpPr>
          <p:spPr>
            <a:xfrm>
              <a:off x="696912" y="2885819"/>
              <a:ext cx="679152" cy="970218"/>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3" name="Freeform 22"/>
            <p:cNvSpPr/>
            <p:nvPr/>
          </p:nvSpPr>
          <p:spPr>
            <a:xfrm>
              <a:off x="1371301" y="2865437"/>
              <a:ext cx="8393411" cy="83820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kern="0" dirty="0" smtClean="0">
                  <a:solidFill>
                    <a:schemeClr val="tx1"/>
                  </a:solidFill>
                  <a:cs typeface="Times New Roman" panose="02020603050405020304" pitchFamily="18" charset="0"/>
                </a:rPr>
                <a:t>Multi water tap facility is available in all schools </a:t>
              </a:r>
              <a:endParaRPr lang="en-US" sz="2400" b="1" kern="1200" dirty="0"/>
            </a:p>
          </p:txBody>
        </p:sp>
      </p:grpSp>
      <p:grpSp>
        <p:nvGrpSpPr>
          <p:cNvPr id="5" name="Group 26"/>
          <p:cNvGrpSpPr/>
          <p:nvPr/>
        </p:nvGrpSpPr>
        <p:grpSpPr>
          <a:xfrm>
            <a:off x="692151" y="3779837"/>
            <a:ext cx="9072561" cy="990600"/>
            <a:chOff x="692151" y="3950324"/>
            <a:chExt cx="9072561" cy="990600"/>
          </a:xfrm>
        </p:grpSpPr>
        <p:sp>
          <p:nvSpPr>
            <p:cNvPr id="25" name="Freeform 24"/>
            <p:cNvSpPr/>
            <p:nvPr/>
          </p:nvSpPr>
          <p:spPr>
            <a:xfrm>
              <a:off x="692151" y="3970706"/>
              <a:ext cx="679152" cy="970218"/>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6" name="Freeform 25"/>
            <p:cNvSpPr/>
            <p:nvPr/>
          </p:nvSpPr>
          <p:spPr>
            <a:xfrm>
              <a:off x="1371301" y="3950324"/>
              <a:ext cx="8393411" cy="83820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nb-NO" sz="2400" b="1" dirty="0" smtClean="0">
                  <a:cs typeface="Times New Roman" pitchFamily="18" charset="0"/>
                </a:rPr>
                <a:t>All schools are using LPG as fuel for cooking the meal </a:t>
              </a:r>
              <a:endParaRPr lang="en-US" sz="2400" b="1" dirty="0" smtClean="0">
                <a:effectLst>
                  <a:outerShdw blurRad="38100" dist="38100" dir="2700000" algn="tl">
                    <a:srgbClr val="000000"/>
                  </a:outerShdw>
                </a:effectLst>
                <a:cs typeface="Times New Roman" pitchFamily="18" charset="0"/>
              </a:endParaRPr>
            </a:p>
          </p:txBody>
        </p:sp>
      </p:grpSp>
      <p:grpSp>
        <p:nvGrpSpPr>
          <p:cNvPr id="6" name="Group 32"/>
          <p:cNvGrpSpPr/>
          <p:nvPr/>
        </p:nvGrpSpPr>
        <p:grpSpPr>
          <a:xfrm>
            <a:off x="692150" y="4922833"/>
            <a:ext cx="9083973" cy="990599"/>
            <a:chOff x="692150" y="6042798"/>
            <a:chExt cx="9083973" cy="840855"/>
          </a:xfrm>
        </p:grpSpPr>
        <p:sp>
          <p:nvSpPr>
            <p:cNvPr id="24" name="Freeform 23"/>
            <p:cNvSpPr/>
            <p:nvPr/>
          </p:nvSpPr>
          <p:spPr>
            <a:xfrm>
              <a:off x="692150" y="6042802"/>
              <a:ext cx="690561" cy="776175"/>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kern="1200" dirty="0"/>
            </a:p>
          </p:txBody>
        </p:sp>
        <p:sp>
          <p:nvSpPr>
            <p:cNvPr id="27" name="Freeform 26"/>
            <p:cNvSpPr/>
            <p:nvPr/>
          </p:nvSpPr>
          <p:spPr>
            <a:xfrm>
              <a:off x="1382712" y="6042798"/>
              <a:ext cx="8393411" cy="840855"/>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lvl="0" defTabSz="711200">
                <a:lnSpc>
                  <a:spcPct val="90000"/>
                </a:lnSpc>
                <a:spcAft>
                  <a:spcPct val="35000"/>
                </a:spcAft>
                <a:buFont typeface="Arial" pitchFamily="34" charset="0"/>
                <a:buChar char="•"/>
              </a:pPr>
              <a:r>
                <a:rPr lang="en-US" sz="2400" b="1" dirty="0" smtClean="0">
                  <a:effectLst>
                    <a:outerShdw blurRad="38100" dist="38100" dir="2700000" algn="tl">
                      <a:srgbClr val="000000"/>
                    </a:outerShdw>
                  </a:effectLst>
                  <a:cs typeface="Times New Roman" pitchFamily="18" charset="0"/>
                </a:rPr>
                <a:t>  </a:t>
              </a:r>
              <a:r>
                <a:rPr lang="en-US" sz="2400" b="1" dirty="0" smtClean="0">
                  <a:cs typeface="Times New Roman" pitchFamily="18" charset="0"/>
                </a:rPr>
                <a:t>Every children is provided with 5 kg raw food grains free of </a:t>
              </a:r>
            </a:p>
            <a:p>
              <a:pPr lvl="0" defTabSz="711200">
                <a:lnSpc>
                  <a:spcPct val="90000"/>
                </a:lnSpc>
                <a:spcAft>
                  <a:spcPct val="35000"/>
                </a:spcAft>
              </a:pPr>
              <a:r>
                <a:rPr lang="en-US" sz="2400" b="1" dirty="0" smtClean="0">
                  <a:cs typeface="Times New Roman" pitchFamily="18" charset="0"/>
                </a:rPr>
                <a:t>    cost during Onam Festival occasion ( State intervention) </a:t>
              </a:r>
            </a:p>
          </p:txBody>
        </p:sp>
      </p:grpSp>
      <p:pic>
        <p:nvPicPr>
          <p:cNvPr id="18"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274637"/>
            <a:ext cx="92396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7" name="Group 20"/>
          <p:cNvGrpSpPr/>
          <p:nvPr/>
        </p:nvGrpSpPr>
        <p:grpSpPr>
          <a:xfrm>
            <a:off x="696912" y="6142037"/>
            <a:ext cx="9072563" cy="1066800"/>
            <a:chOff x="703562" y="1778256"/>
            <a:chExt cx="9072563" cy="924560"/>
          </a:xfrm>
        </p:grpSpPr>
        <p:sp>
          <p:nvSpPr>
            <p:cNvPr id="31" name="Freeform 30"/>
            <p:cNvSpPr/>
            <p:nvPr/>
          </p:nvSpPr>
          <p:spPr>
            <a:xfrm>
              <a:off x="703562" y="1778256"/>
              <a:ext cx="679152" cy="85852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065" tIns="351642"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32" name="Freeform 31"/>
            <p:cNvSpPr/>
            <p:nvPr/>
          </p:nvSpPr>
          <p:spPr>
            <a:xfrm>
              <a:off x="1382714" y="1778256"/>
              <a:ext cx="8393411" cy="92456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dirty="0" smtClean="0">
                  <a:cs typeface="Times New Roman" panose="02020603050405020304" pitchFamily="18" charset="0"/>
                </a:rPr>
                <a:t>SMC/MPTA members and teachers taste the meal before it is served.</a:t>
              </a:r>
              <a:endParaRPr lang="nb-NO" sz="2400" b="1" dirty="0" smtClean="0">
                <a:cs typeface="Times New Roman" panose="02020603050405020304" pitchFamily="18" charset="0"/>
              </a:endParaRPr>
            </a:p>
          </p:txBody>
        </p:sp>
      </p:grpSp>
    </p:spTree>
    <p:extLst>
      <p:ext uri="{BB962C8B-B14F-4D97-AF65-F5344CB8AC3E}">
        <p14:creationId xmlns:p14="http://schemas.microsoft.com/office/powerpoint/2010/main" xmlns="" val="3359820767"/>
      </p:ext>
    </p:extLst>
  </p:cSld>
  <p:clrMapOvr>
    <a:masterClrMapping/>
  </p:clrMapOvr>
  <p:transition spd="slow" advClick="0">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687512" y="198438"/>
            <a:ext cx="7620000" cy="990599"/>
          </a:xfrm>
          <a:prstGeom prst="snip2DiagRect">
            <a:avLst/>
          </a:prstGeom>
        </p:spPr>
        <p:style>
          <a:lnRef idx="0">
            <a:schemeClr val="accent2"/>
          </a:lnRef>
          <a:fillRef idx="3">
            <a:schemeClr val="accent2"/>
          </a:fillRef>
          <a:effectRef idx="3">
            <a:schemeClr val="accent2"/>
          </a:effectRef>
          <a:fontRef idx="minor">
            <a:schemeClr val="lt1"/>
          </a:fontRef>
        </p:style>
        <p:txBody>
          <a:bodyPr lIns="100794" tIns="50397" rIns="100794" bIns="50397" anchor="ctr"/>
          <a:lstStyle/>
          <a:p>
            <a:pPr algn="ctr" eaLnBrk="0">
              <a:defRPr/>
            </a:pPr>
            <a:r>
              <a:rPr lang="en-US" sz="3500" dirty="0" smtClean="0">
                <a:solidFill>
                  <a:schemeClr val="bg1"/>
                </a:solidFill>
                <a:latin typeface="Palatino Linotype" pitchFamily="18" charset="0"/>
              </a:rPr>
              <a:t>Innovative Practices/Salient Features</a:t>
            </a:r>
            <a:endParaRPr lang="en-US" sz="3500" i="1" dirty="0">
              <a:solidFill>
                <a:schemeClr val="bg1"/>
              </a:solidFill>
              <a:latin typeface="Palatino Linotype" pitchFamily="18" charset="0"/>
            </a:endParaRPr>
          </a:p>
        </p:txBody>
      </p:sp>
      <p:grpSp>
        <p:nvGrpSpPr>
          <p:cNvPr id="2" name="Group 20"/>
          <p:cNvGrpSpPr/>
          <p:nvPr/>
        </p:nvGrpSpPr>
        <p:grpSpPr>
          <a:xfrm>
            <a:off x="703562" y="1417637"/>
            <a:ext cx="9072563" cy="1143000"/>
            <a:chOff x="703562" y="1712216"/>
            <a:chExt cx="9072563" cy="990600"/>
          </a:xfrm>
        </p:grpSpPr>
        <p:sp>
          <p:nvSpPr>
            <p:cNvPr id="19" name="Freeform 18"/>
            <p:cNvSpPr/>
            <p:nvPr/>
          </p:nvSpPr>
          <p:spPr>
            <a:xfrm>
              <a:off x="703562" y="1712216"/>
              <a:ext cx="679152" cy="99060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065" tIns="351642"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0" name="Freeform 19"/>
            <p:cNvSpPr/>
            <p:nvPr/>
          </p:nvSpPr>
          <p:spPr>
            <a:xfrm>
              <a:off x="1382714" y="1712216"/>
              <a:ext cx="8393411" cy="90424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dirty="0" smtClean="0">
                  <a:cs typeface="Times New Roman" panose="02020603050405020304" pitchFamily="18" charset="0"/>
                </a:rPr>
                <a:t>Food and water samples are regularly tested for microbiological &amp; chemical parameters in NABL accredited laboratories</a:t>
              </a:r>
              <a:endParaRPr lang="nb-NO" sz="2800" dirty="0" smtClean="0">
                <a:cs typeface="Times New Roman" panose="02020603050405020304" pitchFamily="18" charset="0"/>
              </a:endParaRPr>
            </a:p>
          </p:txBody>
        </p:sp>
      </p:grpSp>
      <p:grpSp>
        <p:nvGrpSpPr>
          <p:cNvPr id="3" name="Group 23"/>
          <p:cNvGrpSpPr/>
          <p:nvPr/>
        </p:nvGrpSpPr>
        <p:grpSpPr>
          <a:xfrm>
            <a:off x="696912" y="2636837"/>
            <a:ext cx="9067800" cy="1143000"/>
            <a:chOff x="696912" y="2789237"/>
            <a:chExt cx="9067800" cy="1143000"/>
          </a:xfrm>
        </p:grpSpPr>
        <p:sp>
          <p:nvSpPr>
            <p:cNvPr id="22" name="Freeform 21"/>
            <p:cNvSpPr/>
            <p:nvPr/>
          </p:nvSpPr>
          <p:spPr>
            <a:xfrm>
              <a:off x="696912" y="2789237"/>
              <a:ext cx="679152" cy="114300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olidFill>
              <a:srgbClr val="FFC000"/>
            </a:solidFill>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b="1" kern="1200" dirty="0">
                <a:solidFill>
                  <a:srgbClr val="C00000"/>
                </a:solidFill>
              </a:endParaRPr>
            </a:p>
          </p:txBody>
        </p:sp>
        <p:sp>
          <p:nvSpPr>
            <p:cNvPr id="23" name="Freeform 22"/>
            <p:cNvSpPr/>
            <p:nvPr/>
          </p:nvSpPr>
          <p:spPr>
            <a:xfrm>
              <a:off x="1371301" y="2789237"/>
              <a:ext cx="8393411" cy="114300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dirty="0" smtClean="0">
                  <a:cs typeface="Times New Roman" panose="02020603050405020304" pitchFamily="18" charset="0"/>
                </a:rPr>
                <a:t>State provides assistance @ Rs.1400/- per MT to meet transportation charges over and above the central assistance of Rs.750/-</a:t>
              </a:r>
              <a:endParaRPr lang="nb-NO" sz="2800" b="1" dirty="0" smtClean="0">
                <a:cs typeface="Times New Roman" panose="02020603050405020304" pitchFamily="18" charset="0"/>
              </a:endParaRPr>
            </a:p>
          </p:txBody>
        </p:sp>
      </p:grpSp>
      <p:pic>
        <p:nvPicPr>
          <p:cNvPr id="18"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274637"/>
            <a:ext cx="92396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1" name="Freeform 20"/>
          <p:cNvSpPr/>
          <p:nvPr/>
        </p:nvSpPr>
        <p:spPr>
          <a:xfrm>
            <a:off x="696912" y="4008437"/>
            <a:ext cx="685800" cy="175260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olidFill>
            <a:srgbClr val="92D050"/>
          </a:solidFill>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30" name="Freeform 29"/>
          <p:cNvSpPr/>
          <p:nvPr/>
        </p:nvSpPr>
        <p:spPr>
          <a:xfrm>
            <a:off x="1382713" y="4008437"/>
            <a:ext cx="8381999" cy="167640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kern="0" dirty="0" smtClean="0">
                <a:solidFill>
                  <a:schemeClr val="tx1"/>
                </a:solidFill>
                <a:cs typeface="Times New Roman" panose="02020603050405020304" pitchFamily="18" charset="0"/>
              </a:rPr>
              <a:t>Schools receive contributions from local community members, commercial  establishments in the form of water purifiers, kitchen utensils, vegetable cutting boards and aprons/headgears/gloves(for cook cum helpers) </a:t>
            </a:r>
            <a:endParaRPr lang="en-US" sz="2400" b="1" kern="1200" dirty="0"/>
          </a:p>
        </p:txBody>
      </p:sp>
      <p:sp>
        <p:nvSpPr>
          <p:cNvPr id="33" name="Freeform 32"/>
          <p:cNvSpPr/>
          <p:nvPr/>
        </p:nvSpPr>
        <p:spPr>
          <a:xfrm>
            <a:off x="1458913" y="5913437"/>
            <a:ext cx="8305799" cy="121920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kern="0" dirty="0" smtClean="0">
                <a:solidFill>
                  <a:schemeClr val="tx1"/>
                </a:solidFill>
                <a:cs typeface="Times New Roman" panose="02020603050405020304" pitchFamily="18" charset="0"/>
              </a:rPr>
              <a:t>Special dishes are served to children during festive occasions such as Onam, Christmas, Bakrid, etc </a:t>
            </a:r>
            <a:endParaRPr lang="en-US" sz="2400" b="1" dirty="0"/>
          </a:p>
        </p:txBody>
      </p:sp>
      <p:sp>
        <p:nvSpPr>
          <p:cNvPr id="34" name="Freeform 33"/>
          <p:cNvSpPr/>
          <p:nvPr/>
        </p:nvSpPr>
        <p:spPr>
          <a:xfrm>
            <a:off x="773112" y="5913437"/>
            <a:ext cx="685800" cy="129540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olidFill>
            <a:srgbClr val="002060"/>
          </a:solidFill>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r>
              <a:rPr lang="en-IN" sz="1900" b="1" kern="1200" dirty="0" smtClean="0"/>
              <a:t>   </a:t>
            </a:r>
            <a:endParaRPr lang="en-US" sz="1900" b="1" kern="1200" dirty="0"/>
          </a:p>
        </p:txBody>
      </p:sp>
    </p:spTree>
    <p:extLst>
      <p:ext uri="{BB962C8B-B14F-4D97-AF65-F5344CB8AC3E}">
        <p14:creationId xmlns:p14="http://schemas.microsoft.com/office/powerpoint/2010/main" xmlns="" val="3359820767"/>
      </p:ext>
    </p:extLst>
  </p:cSld>
  <p:clrMapOvr>
    <a:masterClrMapping/>
  </p:clrMapOvr>
  <p:transition spd="slow" advClick="0">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687512" y="198438"/>
            <a:ext cx="7620000" cy="990599"/>
          </a:xfrm>
          <a:prstGeom prst="snip2DiagRect">
            <a:avLst/>
          </a:prstGeom>
        </p:spPr>
        <p:style>
          <a:lnRef idx="0">
            <a:schemeClr val="accent2"/>
          </a:lnRef>
          <a:fillRef idx="3">
            <a:schemeClr val="accent2"/>
          </a:fillRef>
          <a:effectRef idx="3">
            <a:schemeClr val="accent2"/>
          </a:effectRef>
          <a:fontRef idx="minor">
            <a:schemeClr val="lt1"/>
          </a:fontRef>
        </p:style>
        <p:txBody>
          <a:bodyPr lIns="100794" tIns="50397" rIns="100794" bIns="50397" anchor="ctr"/>
          <a:lstStyle/>
          <a:p>
            <a:pPr algn="ctr" eaLnBrk="0">
              <a:defRPr/>
            </a:pPr>
            <a:r>
              <a:rPr lang="en-US" sz="3500" dirty="0" smtClean="0">
                <a:solidFill>
                  <a:schemeClr val="bg1"/>
                </a:solidFill>
                <a:latin typeface="Palatino Linotype" pitchFamily="18" charset="0"/>
              </a:rPr>
              <a:t>Innovative Practices/Salient Features</a:t>
            </a:r>
            <a:endParaRPr lang="en-US" sz="3500" i="1" dirty="0">
              <a:solidFill>
                <a:schemeClr val="bg1"/>
              </a:solidFill>
              <a:latin typeface="Palatino Linotype" pitchFamily="18" charset="0"/>
            </a:endParaRPr>
          </a:p>
        </p:txBody>
      </p:sp>
      <p:grpSp>
        <p:nvGrpSpPr>
          <p:cNvPr id="2" name="Group 20"/>
          <p:cNvGrpSpPr/>
          <p:nvPr/>
        </p:nvGrpSpPr>
        <p:grpSpPr>
          <a:xfrm>
            <a:off x="703562" y="1722437"/>
            <a:ext cx="9072563" cy="1371600"/>
            <a:chOff x="703562" y="1712216"/>
            <a:chExt cx="9072563" cy="990600"/>
          </a:xfrm>
        </p:grpSpPr>
        <p:sp>
          <p:nvSpPr>
            <p:cNvPr id="19" name="Freeform 18"/>
            <p:cNvSpPr/>
            <p:nvPr/>
          </p:nvSpPr>
          <p:spPr>
            <a:xfrm>
              <a:off x="703562" y="1712216"/>
              <a:ext cx="679152" cy="99060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065" tIns="351642"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0" name="Freeform 19"/>
            <p:cNvSpPr/>
            <p:nvPr/>
          </p:nvSpPr>
          <p:spPr>
            <a:xfrm>
              <a:off x="1382714" y="1712216"/>
              <a:ext cx="8393411" cy="90424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dirty="0" smtClean="0">
                  <a:cs typeface="Times New Roman" panose="02020603050405020304" pitchFamily="18" charset="0"/>
                </a:rPr>
                <a:t>Cook-cum-helpers are given a financial assistance of Rs. 4000/- each during  summer vacations</a:t>
              </a:r>
              <a:endParaRPr lang="nb-NO" sz="2800" dirty="0" smtClean="0">
                <a:cs typeface="Times New Roman" panose="02020603050405020304" pitchFamily="18" charset="0"/>
              </a:endParaRPr>
            </a:p>
          </p:txBody>
        </p:sp>
      </p:grpSp>
      <p:grpSp>
        <p:nvGrpSpPr>
          <p:cNvPr id="3" name="Group 23"/>
          <p:cNvGrpSpPr/>
          <p:nvPr/>
        </p:nvGrpSpPr>
        <p:grpSpPr>
          <a:xfrm>
            <a:off x="696912" y="3398837"/>
            <a:ext cx="9067800" cy="1143000"/>
            <a:chOff x="696912" y="3265487"/>
            <a:chExt cx="9067800" cy="714375"/>
          </a:xfrm>
        </p:grpSpPr>
        <p:sp>
          <p:nvSpPr>
            <p:cNvPr id="22" name="Freeform 21"/>
            <p:cNvSpPr/>
            <p:nvPr/>
          </p:nvSpPr>
          <p:spPr>
            <a:xfrm>
              <a:off x="696912" y="3265487"/>
              <a:ext cx="679152" cy="714375"/>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olidFill>
              <a:srgbClr val="FFC000"/>
            </a:solidFill>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b="1" kern="1200" dirty="0">
                <a:solidFill>
                  <a:srgbClr val="C00000"/>
                </a:solidFill>
              </a:endParaRPr>
            </a:p>
          </p:txBody>
        </p:sp>
        <p:sp>
          <p:nvSpPr>
            <p:cNvPr id="23" name="Freeform 22"/>
            <p:cNvSpPr/>
            <p:nvPr/>
          </p:nvSpPr>
          <p:spPr>
            <a:xfrm>
              <a:off x="1371301" y="3265487"/>
              <a:ext cx="8393411" cy="714375"/>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dirty="0" smtClean="0">
                  <a:cs typeface="Times New Roman" panose="02020603050405020304" pitchFamily="18" charset="0"/>
                </a:rPr>
                <a:t>Percentage of reporting under AMS is 87%. The data is used for the proper monitoring of the Scheme. </a:t>
              </a:r>
              <a:endParaRPr lang="nb-NO" sz="2800" b="1" dirty="0" smtClean="0">
                <a:cs typeface="Times New Roman" panose="02020603050405020304" pitchFamily="18" charset="0"/>
              </a:endParaRPr>
            </a:p>
          </p:txBody>
        </p:sp>
      </p:grpSp>
      <p:pic>
        <p:nvPicPr>
          <p:cNvPr id="18"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274637"/>
            <a:ext cx="92396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xmlns="" val="3359820767"/>
      </p:ext>
    </p:extLst>
  </p:cSld>
  <p:clrMapOvr>
    <a:masterClrMapping/>
  </p:clrMapOvr>
  <p:transition spd="slow" advClick="0">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687512" y="314962"/>
            <a:ext cx="7620000" cy="1023713"/>
          </a:xfrm>
          <a:prstGeom prst="snip2DiagRect">
            <a:avLst/>
          </a:prstGeom>
        </p:spPr>
        <p:style>
          <a:lnRef idx="0">
            <a:schemeClr val="accent2"/>
          </a:lnRef>
          <a:fillRef idx="3">
            <a:schemeClr val="accent2"/>
          </a:fillRef>
          <a:effectRef idx="3">
            <a:schemeClr val="accent2"/>
          </a:effectRef>
          <a:fontRef idx="minor">
            <a:schemeClr val="lt1"/>
          </a:fontRef>
        </p:style>
        <p:txBody>
          <a:bodyPr lIns="100794" tIns="50397" rIns="100794" bIns="50397" anchor="ctr"/>
          <a:lstStyle/>
          <a:p>
            <a:pPr algn="ctr" eaLnBrk="0">
              <a:defRPr/>
            </a:pPr>
            <a:r>
              <a:rPr lang="en-US" sz="3500" dirty="0" smtClean="0">
                <a:solidFill>
                  <a:schemeClr val="bg1"/>
                </a:solidFill>
                <a:latin typeface="Palatino Linotype" pitchFamily="18" charset="0"/>
              </a:rPr>
              <a:t>ISSUES </a:t>
            </a:r>
            <a:endParaRPr lang="en-US" sz="3500" i="1" dirty="0">
              <a:solidFill>
                <a:schemeClr val="bg1"/>
              </a:solidFill>
              <a:latin typeface="Palatino Linotype" pitchFamily="18" charset="0"/>
            </a:endParaRPr>
          </a:p>
        </p:txBody>
      </p:sp>
      <p:grpSp>
        <p:nvGrpSpPr>
          <p:cNvPr id="2" name="Group 20"/>
          <p:cNvGrpSpPr/>
          <p:nvPr/>
        </p:nvGrpSpPr>
        <p:grpSpPr>
          <a:xfrm>
            <a:off x="703562" y="1798637"/>
            <a:ext cx="9072563" cy="1066800"/>
            <a:chOff x="703562" y="2042416"/>
            <a:chExt cx="9072563" cy="924560"/>
          </a:xfrm>
        </p:grpSpPr>
        <p:sp>
          <p:nvSpPr>
            <p:cNvPr id="19" name="Freeform 18"/>
            <p:cNvSpPr/>
            <p:nvPr/>
          </p:nvSpPr>
          <p:spPr>
            <a:xfrm>
              <a:off x="703562" y="2042416"/>
              <a:ext cx="679152" cy="92456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cene3d>
              <a:camera prst="orthographicFront"/>
              <a:lightRig rig="flat" dir="t"/>
            </a:scene3d>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065" tIns="351642"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20" name="Freeform 19"/>
            <p:cNvSpPr/>
            <p:nvPr/>
          </p:nvSpPr>
          <p:spPr>
            <a:xfrm>
              <a:off x="1382714" y="2042416"/>
              <a:ext cx="8393411" cy="92456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dirty="0" smtClean="0">
                  <a:cs typeface="Times New Roman" panose="02020603050405020304" pitchFamily="18" charset="0"/>
                </a:rPr>
                <a:t>Widespread complaints regarding the quality of food grains received from FCI. </a:t>
              </a:r>
              <a:endParaRPr lang="nb-NO" sz="2800" dirty="0" smtClean="0">
                <a:cs typeface="Times New Roman" panose="02020603050405020304" pitchFamily="18" charset="0"/>
              </a:endParaRPr>
            </a:p>
          </p:txBody>
        </p:sp>
      </p:grpSp>
      <p:pic>
        <p:nvPicPr>
          <p:cNvPr id="18"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512" y="274637"/>
            <a:ext cx="92396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1" name="Freeform 20"/>
          <p:cNvSpPr/>
          <p:nvPr/>
        </p:nvSpPr>
        <p:spPr>
          <a:xfrm>
            <a:off x="696912" y="3322637"/>
            <a:ext cx="685800" cy="144780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olidFill>
            <a:srgbClr val="92D050"/>
          </a:solidFill>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
        <p:nvSpPr>
          <p:cNvPr id="30" name="Freeform 29"/>
          <p:cNvSpPr/>
          <p:nvPr/>
        </p:nvSpPr>
        <p:spPr>
          <a:xfrm>
            <a:off x="1382713" y="3322637"/>
            <a:ext cx="8381999" cy="144780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nb-NO" sz="2400" b="1" dirty="0" smtClean="0">
                <a:cs typeface="Times New Roman" panose="02020603050405020304" pitchFamily="18" charset="0"/>
              </a:rPr>
              <a:t> Construction of 3031 kitchen-cum-store units could not be started during 2018-19 due to the flood situation and other issues. Construction will be taken up &amp; completed this year.</a:t>
            </a:r>
            <a:endParaRPr lang="nb-NO" sz="2400" dirty="0" smtClean="0">
              <a:cs typeface="Times New Roman" panose="02020603050405020304" pitchFamily="18" charset="0"/>
            </a:endParaRPr>
          </a:p>
        </p:txBody>
      </p:sp>
      <p:sp>
        <p:nvSpPr>
          <p:cNvPr id="33" name="Freeform 32"/>
          <p:cNvSpPr/>
          <p:nvPr/>
        </p:nvSpPr>
        <p:spPr>
          <a:xfrm>
            <a:off x="1458913" y="5303837"/>
            <a:ext cx="8305799" cy="1066800"/>
          </a:xfrm>
          <a:custGeom>
            <a:avLst/>
            <a:gdLst>
              <a:gd name="connsiteX0" fmla="*/ 105109 w 630641"/>
              <a:gd name="connsiteY0" fmla="*/ 0 h 8393410"/>
              <a:gd name="connsiteX1" fmla="*/ 525532 w 630641"/>
              <a:gd name="connsiteY1" fmla="*/ 0 h 8393410"/>
              <a:gd name="connsiteX2" fmla="*/ 630641 w 630641"/>
              <a:gd name="connsiteY2" fmla="*/ 105109 h 8393410"/>
              <a:gd name="connsiteX3" fmla="*/ 630641 w 630641"/>
              <a:gd name="connsiteY3" fmla="*/ 8393410 h 8393410"/>
              <a:gd name="connsiteX4" fmla="*/ 630641 w 630641"/>
              <a:gd name="connsiteY4" fmla="*/ 8393410 h 8393410"/>
              <a:gd name="connsiteX5" fmla="*/ 0 w 630641"/>
              <a:gd name="connsiteY5" fmla="*/ 8393410 h 8393410"/>
              <a:gd name="connsiteX6" fmla="*/ 0 w 630641"/>
              <a:gd name="connsiteY6" fmla="*/ 8393410 h 8393410"/>
              <a:gd name="connsiteX7" fmla="*/ 0 w 630641"/>
              <a:gd name="connsiteY7" fmla="*/ 105109 h 8393410"/>
              <a:gd name="connsiteX8" fmla="*/ 105109 w 630641"/>
              <a:gd name="connsiteY8" fmla="*/ 0 h 83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641" h="8393410">
                <a:moveTo>
                  <a:pt x="630641" y="1398935"/>
                </a:moveTo>
                <a:lnTo>
                  <a:pt x="630641" y="6994475"/>
                </a:lnTo>
                <a:cubicBezTo>
                  <a:pt x="630641" y="7767081"/>
                  <a:pt x="627105" y="8393403"/>
                  <a:pt x="622744" y="8393403"/>
                </a:cubicBezTo>
                <a:lnTo>
                  <a:pt x="0" y="8393403"/>
                </a:lnTo>
                <a:lnTo>
                  <a:pt x="0" y="8393403"/>
                </a:lnTo>
                <a:lnTo>
                  <a:pt x="0" y="7"/>
                </a:lnTo>
                <a:lnTo>
                  <a:pt x="0" y="7"/>
                </a:lnTo>
                <a:lnTo>
                  <a:pt x="622744" y="7"/>
                </a:lnTo>
                <a:cubicBezTo>
                  <a:pt x="627105" y="7"/>
                  <a:pt x="630641" y="626329"/>
                  <a:pt x="630641" y="1398935"/>
                </a:cubicBezTo>
                <a:close/>
              </a:path>
            </a:pathLst>
          </a:custGeom>
          <a:scene3d>
            <a:camera prst="orthographicFront"/>
            <a:lightRig rig="flat" dir="t"/>
          </a:scene3d>
          <a:sp3d extrusionH="12700" prstMaterial="plastic">
            <a:bevelT w="50800" h="50800"/>
          </a:sp3d>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921" tIns="53010" rIns="53010" bIns="53011" numCol="1" spcCol="1270" anchor="ctr" anchorCtr="0">
            <a:noAutofit/>
          </a:bodyPr>
          <a:lstStyle/>
          <a:p>
            <a:pPr marL="285750" lvl="1" defTabSz="1555750">
              <a:lnSpc>
                <a:spcPct val="90000"/>
              </a:lnSpc>
              <a:spcAft>
                <a:spcPct val="15000"/>
              </a:spcAft>
              <a:buFont typeface="Times New Roman" pitchFamily="16" charset="0"/>
              <a:buChar char="••"/>
            </a:pPr>
            <a:r>
              <a:rPr lang="en-US" sz="2400" b="1" kern="0" dirty="0" smtClean="0">
                <a:solidFill>
                  <a:schemeClr val="tx1"/>
                </a:solidFill>
                <a:cs typeface="Times New Roman" panose="02020603050405020304" pitchFamily="18" charset="0"/>
              </a:rPr>
              <a:t>Coverage against enrolment is lower (91 %) in upper primary as compared to that in primary (97%)</a:t>
            </a:r>
            <a:endParaRPr lang="en-US" sz="2400" b="1" dirty="0"/>
          </a:p>
        </p:txBody>
      </p:sp>
      <p:sp>
        <p:nvSpPr>
          <p:cNvPr id="34" name="Freeform 33"/>
          <p:cNvSpPr/>
          <p:nvPr/>
        </p:nvSpPr>
        <p:spPr>
          <a:xfrm>
            <a:off x="773112" y="5227637"/>
            <a:ext cx="685800" cy="1143000"/>
          </a:xfrm>
          <a:custGeom>
            <a:avLst/>
            <a:gdLst>
              <a:gd name="connsiteX0" fmla="*/ 0 w 970218"/>
              <a:gd name="connsiteY0" fmla="*/ 0 h 679152"/>
              <a:gd name="connsiteX1" fmla="*/ 630642 w 970218"/>
              <a:gd name="connsiteY1" fmla="*/ 0 h 679152"/>
              <a:gd name="connsiteX2" fmla="*/ 970218 w 970218"/>
              <a:gd name="connsiteY2" fmla="*/ 339576 h 679152"/>
              <a:gd name="connsiteX3" fmla="*/ 630642 w 970218"/>
              <a:gd name="connsiteY3" fmla="*/ 679152 h 679152"/>
              <a:gd name="connsiteX4" fmla="*/ 0 w 970218"/>
              <a:gd name="connsiteY4" fmla="*/ 679152 h 679152"/>
              <a:gd name="connsiteX5" fmla="*/ 339576 w 970218"/>
              <a:gd name="connsiteY5" fmla="*/ 339576 h 679152"/>
              <a:gd name="connsiteX6" fmla="*/ 0 w 970218"/>
              <a:gd name="connsiteY6" fmla="*/ 0 h 6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18" h="679152">
                <a:moveTo>
                  <a:pt x="970217" y="0"/>
                </a:moveTo>
                <a:lnTo>
                  <a:pt x="970217" y="441449"/>
                </a:lnTo>
                <a:lnTo>
                  <a:pt x="485109" y="679152"/>
                </a:lnTo>
                <a:lnTo>
                  <a:pt x="1" y="441449"/>
                </a:lnTo>
                <a:lnTo>
                  <a:pt x="1" y="0"/>
                </a:lnTo>
                <a:lnTo>
                  <a:pt x="485109" y="237703"/>
                </a:lnTo>
                <a:lnTo>
                  <a:pt x="970217" y="0"/>
                </a:lnTo>
                <a:close/>
              </a:path>
            </a:pathLst>
          </a:custGeom>
          <a:solidFill>
            <a:srgbClr val="002060"/>
          </a:solidFill>
          <a:scene3d>
            <a:camera prst="orthographicFront"/>
            <a:lightRig rig="flat" dir="t"/>
          </a:scene3d>
          <a:sp3d prstMaterial="plastic">
            <a:bevelT w="120900" h="88900"/>
            <a:bevelB w="88900" h="31750" prst="angle"/>
          </a:sp3d>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2065" tIns="351641" rIns="12065" bIns="351641" numCol="1" spcCol="1270" anchor="ctr" anchorCtr="0">
            <a:noAutofit/>
          </a:bodyPr>
          <a:lstStyle/>
          <a:p>
            <a:pPr lvl="0" algn="ctr" defTabSz="844550" rtl="0">
              <a:lnSpc>
                <a:spcPct val="90000"/>
              </a:lnSpc>
              <a:spcBef>
                <a:spcPct val="0"/>
              </a:spcBef>
              <a:spcAft>
                <a:spcPct val="35000"/>
              </a:spcAft>
            </a:pPr>
            <a:endParaRPr lang="en-US" sz="1900" b="1" kern="1200" dirty="0"/>
          </a:p>
        </p:txBody>
      </p:sp>
    </p:spTree>
    <p:extLst>
      <p:ext uri="{BB962C8B-B14F-4D97-AF65-F5344CB8AC3E}">
        <p14:creationId xmlns:p14="http://schemas.microsoft.com/office/powerpoint/2010/main" xmlns="" val="3359820767"/>
      </p:ext>
    </p:extLst>
  </p:cSld>
  <p:clrMapOvr>
    <a:masterClrMapping/>
  </p:clrMapOvr>
  <p:transition spd="slow" advClick="0">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roid Sans Fallback"/>
        <a:cs typeface="Droid Sans Fallback"/>
      </a:majorFont>
      <a:minorFont>
        <a:latin typeface="Arial"/>
        <a:ea typeface="Droid Sans Fallback"/>
        <a:cs typeface="Droid Sans Fallback"/>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Unicode MS"/>
      </a:majorFont>
      <a:minorFont>
        <a:latin typeface="Arial"/>
        <a:ea typeface=""/>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Unicode MS"/>
      </a:majorFont>
      <a:minorFont>
        <a:latin typeface="Arial"/>
        <a:ea typeface=""/>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38404</TotalTime>
  <Words>1719</Words>
  <Application>Microsoft Office PowerPoint</Application>
  <PresentationFormat>Custom</PresentationFormat>
  <Paragraphs>372</Paragraphs>
  <Slides>49</Slides>
  <Notes>14</Notes>
  <HiddenSlides>0</HiddenSlides>
  <MMClips>0</MMClips>
  <ScaleCrop>false</ScaleCrop>
  <HeadingPairs>
    <vt:vector size="4" baseType="variant">
      <vt:variant>
        <vt:lpstr>Theme</vt:lpstr>
      </vt:variant>
      <vt:variant>
        <vt:i4>4</vt:i4>
      </vt:variant>
      <vt:variant>
        <vt:lpstr>Slide Titles</vt:lpstr>
      </vt:variant>
      <vt:variant>
        <vt:i4>49</vt:i4>
      </vt:variant>
    </vt:vector>
  </HeadingPairs>
  <TitlesOfParts>
    <vt:vector size="53" baseType="lpstr">
      <vt:lpstr>Office Theme</vt:lpstr>
      <vt:lpstr>Office Theme</vt:lpstr>
      <vt:lpstr>Office Theme</vt:lpstr>
      <vt:lpstr>1_Office Theme</vt:lpstr>
      <vt:lpstr>National Programme  of  Mid Day Meal </vt:lpstr>
      <vt:lpstr>Slide 2</vt:lpstr>
      <vt:lpstr>Slide 3</vt:lpstr>
      <vt:lpstr>Slide 4</vt:lpstr>
      <vt:lpstr>Slide 5</vt:lpstr>
      <vt:lpstr>Slide 6</vt:lpstr>
      <vt:lpstr>Slide 7</vt:lpstr>
      <vt:lpstr>Slide 8</vt:lpstr>
      <vt:lpstr>Slide 9</vt:lpstr>
      <vt:lpstr>Slide 10</vt:lpstr>
      <vt:lpstr>Slide 11</vt:lpstr>
      <vt:lpstr>PERFORMANCE  2018-19</vt:lpstr>
      <vt:lpstr>Budget for the year 2018-19</vt:lpstr>
      <vt:lpstr> STATE BUDGETARY ALLOCATION-2018-19 </vt:lpstr>
      <vt:lpstr>Slide 15</vt:lpstr>
      <vt:lpstr>INSTITUTIONS - CATEGORY WISE</vt:lpstr>
      <vt:lpstr>Coverage VS Enrolment 2019-20  PRIMARY                                UPPER PRIMARY</vt:lpstr>
      <vt:lpstr>FOOD GRAIN UTILIZATION    (MTs)</vt:lpstr>
      <vt:lpstr>COST OF FOOD GRAINS ( in lakhs)</vt:lpstr>
      <vt:lpstr>   Utilization of Cooking Cost –Primary </vt:lpstr>
      <vt:lpstr>Utilization of Cooking Cost-                                 Upper Primary</vt:lpstr>
      <vt:lpstr>Utilization of Fund towards CCH Honorarium Primary</vt:lpstr>
      <vt:lpstr>  Utilization of Funds towards CCH Honorarium Upper Primary </vt:lpstr>
      <vt:lpstr>Utilization of Central Assistance               towards Transportation Assistance</vt:lpstr>
      <vt:lpstr>Utilization of Central Assistance towards MME       (in lakhs)</vt:lpstr>
      <vt:lpstr>   Utilization of Assistance towards construction of Kitchen-cum-Store Units</vt:lpstr>
      <vt:lpstr> SCHOOL HEALTH PROGRAMME-2019-20</vt:lpstr>
      <vt:lpstr>Slide 28</vt:lpstr>
      <vt:lpstr>PROPOSAL FOR 2019-20</vt:lpstr>
      <vt:lpstr>PROPOSED COVERAGE OF CHILDREN FOR 2019-20</vt:lpstr>
      <vt:lpstr>INSTITUTIONS – PROPOSED FOR 2019-20</vt:lpstr>
      <vt:lpstr>WORKING DAYS, FOODGRAINS &amp; CCH                             PROPOSAL F0R 2019-20</vt:lpstr>
      <vt:lpstr> REPAIRS FOR KITCHEN-CUM-STORE UNITS PROPOSAL F0R 2019-20</vt:lpstr>
      <vt:lpstr>Slide 34</vt:lpstr>
      <vt:lpstr>Slide 35</vt:lpstr>
      <vt:lpstr>SCHOOL NUTRITION GARDENS</vt:lpstr>
      <vt:lpstr>Slide 37</vt:lpstr>
      <vt:lpstr>Slide 38</vt:lpstr>
      <vt:lpstr>Slide 39</vt:lpstr>
      <vt:lpstr>Slide 40</vt:lpstr>
      <vt:lpstr>Slide 41</vt:lpstr>
      <vt:lpstr>Slide 42</vt:lpstr>
      <vt:lpstr>Terrace Farming</vt:lpstr>
      <vt:lpstr>Slide 44</vt:lpstr>
      <vt:lpstr>Slide 45</vt:lpstr>
      <vt:lpstr>Slide 46</vt:lpstr>
      <vt:lpstr>Slide 47</vt:lpstr>
      <vt:lpstr>CONCLUSION </vt:lpstr>
      <vt:lpstr>Slide 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fp</dc:creator>
  <cp:lastModifiedBy>HP</cp:lastModifiedBy>
  <cp:revision>526</cp:revision>
  <cp:lastPrinted>1601-01-01T00:00:00Z</cp:lastPrinted>
  <dcterms:created xsi:type="dcterms:W3CDTF">2014-10-01T04:59:49Z</dcterms:created>
  <dcterms:modified xsi:type="dcterms:W3CDTF">2020-07-20T06:16:07Z</dcterms:modified>
</cp:coreProperties>
</file>